
<file path=[Content_Types].xml><?xml version="1.0" encoding="utf-8"?>
<Types xmlns="http://schemas.openxmlformats.org/package/2006/content-types">
  <Default Extension="emf" ContentType="image/x-emf"/>
  <Default Extension="jpeg" ContentType="image/jpeg"/>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76" r:id="rId1"/>
    <p:sldMasterId id="2147483888" r:id="rId2"/>
  </p:sldMasterIdLst>
  <p:notesMasterIdLst>
    <p:notesMasterId r:id="rId20"/>
  </p:notesMasterIdLst>
  <p:sldIdLst>
    <p:sldId id="277" r:id="rId3"/>
    <p:sldId id="318" r:id="rId4"/>
    <p:sldId id="306" r:id="rId5"/>
    <p:sldId id="308" r:id="rId6"/>
    <p:sldId id="324" r:id="rId7"/>
    <p:sldId id="309" r:id="rId8"/>
    <p:sldId id="301" r:id="rId9"/>
    <p:sldId id="305" r:id="rId10"/>
    <p:sldId id="310" r:id="rId11"/>
    <p:sldId id="313" r:id="rId12"/>
    <p:sldId id="314" r:id="rId13"/>
    <p:sldId id="323" r:id="rId14"/>
    <p:sldId id="322" r:id="rId15"/>
    <p:sldId id="312" r:id="rId16"/>
    <p:sldId id="316" r:id="rId17"/>
    <p:sldId id="307" r:id="rId18"/>
    <p:sldId id="300" r:id="rId19"/>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6" userDrawn="1">
          <p15:clr>
            <a:srgbClr val="A4A3A4"/>
          </p15:clr>
        </p15:guide>
        <p15:guide id="3" orient="horz" pos="1608" userDrawn="1">
          <p15:clr>
            <a:srgbClr val="A4A3A4"/>
          </p15:clr>
        </p15:guide>
        <p15:guide id="4" pos="264" userDrawn="1">
          <p15:clr>
            <a:srgbClr val="A4A3A4"/>
          </p15:clr>
        </p15:guide>
        <p15:guide id="5" pos="7368" userDrawn="1">
          <p15:clr>
            <a:srgbClr val="A4A3A4"/>
          </p15:clr>
        </p15:guide>
        <p15:guide id="6" pos="1056" userDrawn="1">
          <p15:clr>
            <a:srgbClr val="A4A3A4"/>
          </p15:clr>
        </p15:guide>
        <p15:guide id="7" pos="576" userDrawn="1">
          <p15:clr>
            <a:srgbClr val="A4A3A4"/>
          </p15:clr>
        </p15:guide>
        <p15:guide id="8" pos="5520" userDrawn="1">
          <p15:clr>
            <a:srgbClr val="A4A3A4"/>
          </p15:clr>
        </p15:guide>
      </p15:sldGuideLst>
    </p:ext>
    <p:ext uri="{2D200454-40CA-4A62-9FC3-DE9A4176ACB9}">
      <p15:notesGuideLst xmlns:p15="http://schemas.microsoft.com/office/powerpoint/2012/main">
        <p15:guide id="1" orient="horz" pos="2928" userDrawn="1">
          <p15:clr>
            <a:srgbClr val="A4A3A4"/>
          </p15:clr>
        </p15:guide>
        <p15:guide id="2" pos="2208"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5493"/>
    <a:srgbClr val="00FDFF"/>
    <a:srgbClr val="24408E"/>
    <a:srgbClr val="0048AA"/>
    <a:srgbClr val="295A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223"/>
    <p:restoredTop sz="86418"/>
  </p:normalViewPr>
  <p:slideViewPr>
    <p:cSldViewPr snapToGrid="0" snapToObjects="1">
      <p:cViewPr varScale="1">
        <p:scale>
          <a:sx n="155" d="100"/>
          <a:sy n="155" d="100"/>
        </p:scale>
        <p:origin x="1640" y="192"/>
      </p:cViewPr>
      <p:guideLst>
        <p:guide orient="horz" pos="336"/>
        <p:guide orient="horz" pos="1608"/>
        <p:guide pos="264"/>
        <p:guide pos="7368"/>
        <p:guide pos="1056"/>
        <p:guide pos="576"/>
        <p:guide pos="552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showGuides="1">
      <p:cViewPr varScale="1">
        <p:scale>
          <a:sx n="115" d="100"/>
          <a:sy n="115" d="100"/>
        </p:scale>
        <p:origin x="3192" y="192"/>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jpe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jpeg>
</file>

<file path=ppt/media/image27.jpeg>
</file>

<file path=ppt/media/image28.jpg>
</file>

<file path=ppt/media/image29.jpg>
</file>

<file path=ppt/media/image3.jpg>
</file>

<file path=ppt/media/image30.jpeg>
</file>

<file path=ppt/media/image31.jpeg>
</file>

<file path=ppt/media/image32.jpg>
</file>

<file path=ppt/media/image33.png>
</file>

<file path=ppt/media/image34.png>
</file>

<file path=ppt/media/image35.png>
</file>

<file path=ppt/media/image36.png>
</file>

<file path=ppt/media/image38.png>
</file>

<file path=ppt/media/image39.png>
</file>

<file path=ppt/media/image4.jpg>
</file>

<file path=ppt/media/image40.jpg>
</file>

<file path=ppt/media/image5.jpg>
</file>

<file path=ppt/media/image6.jpg>
</file>

<file path=ppt/media/image7.jpg>
</file>

<file path=ppt/media/image8.jpg>
</file>

<file path=ppt/media/image9.jp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2" tIns="46587" rIns="93172" bIns="46587"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2" tIns="46587" rIns="93172" bIns="46587" rtlCol="0"/>
          <a:lstStyle>
            <a:lvl1pPr algn="r">
              <a:defRPr sz="1200"/>
            </a:lvl1pPr>
          </a:lstStyle>
          <a:p>
            <a:fld id="{40733356-FCFE-2741-85D3-BEC0ED95AE55}" type="datetimeFigureOut">
              <a:rPr lang="en-US" smtClean="0"/>
              <a:t>11/21/19</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2" tIns="46587" rIns="93172" bIns="46587"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2" tIns="46587" rIns="93172" bIns="46587"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8"/>
            <a:ext cx="3037840" cy="466433"/>
          </a:xfrm>
          <a:prstGeom prst="rect">
            <a:avLst/>
          </a:prstGeom>
        </p:spPr>
        <p:txBody>
          <a:bodyPr vert="horz" lIns="93172" tIns="46587" rIns="93172" bIns="46587"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8"/>
            <a:ext cx="3037840" cy="466433"/>
          </a:xfrm>
          <a:prstGeom prst="rect">
            <a:avLst/>
          </a:prstGeom>
        </p:spPr>
        <p:txBody>
          <a:bodyPr vert="horz" lIns="93172" tIns="46587" rIns="93172" bIns="46587" rtlCol="0" anchor="b"/>
          <a:lstStyle>
            <a:lvl1pPr algn="r">
              <a:defRPr sz="1200"/>
            </a:lvl1pPr>
          </a:lstStyle>
          <a:p>
            <a:fld id="{0224F645-BDBC-B44D-AFA8-8A408472BAF7}" type="slidenum">
              <a:rPr lang="en-US" smtClean="0"/>
              <a:t>‹#›</a:t>
            </a:fld>
            <a:endParaRPr lang="en-US"/>
          </a:p>
        </p:txBody>
      </p:sp>
    </p:spTree>
    <p:extLst>
      <p:ext uri="{BB962C8B-B14F-4D97-AF65-F5344CB8AC3E}">
        <p14:creationId xmlns:p14="http://schemas.microsoft.com/office/powerpoint/2010/main" val="4692927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24F645-BDBC-B44D-AFA8-8A408472BAF7}" type="slidenum">
              <a:rPr lang="en-US" smtClean="0"/>
              <a:t>1</a:t>
            </a:fld>
            <a:endParaRPr lang="en-US"/>
          </a:p>
        </p:txBody>
      </p:sp>
    </p:spTree>
    <p:extLst>
      <p:ext uri="{BB962C8B-B14F-4D97-AF65-F5344CB8AC3E}">
        <p14:creationId xmlns:p14="http://schemas.microsoft.com/office/powerpoint/2010/main" val="3418158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defTabSz="465887"/>
            <a:fld id="{0224F645-BDBC-B44D-AFA8-8A408472BAF7}" type="slidenum">
              <a:rPr lang="en-US">
                <a:solidFill>
                  <a:prstClr val="black"/>
                </a:solidFill>
                <a:latin typeface="Calibri" panose="020F0502020204030204"/>
              </a:rPr>
              <a:pPr defTabSz="465887"/>
              <a:t>10</a:t>
            </a:fld>
            <a:endParaRPr lang="en-US">
              <a:solidFill>
                <a:prstClr val="black"/>
              </a:solidFill>
              <a:latin typeface="Calibri" panose="020F0502020204030204"/>
            </a:endParaRPr>
          </a:p>
        </p:txBody>
      </p:sp>
    </p:spTree>
    <p:extLst>
      <p:ext uri="{BB962C8B-B14F-4D97-AF65-F5344CB8AC3E}">
        <p14:creationId xmlns:p14="http://schemas.microsoft.com/office/powerpoint/2010/main" val="35510828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defTabSz="465887"/>
            <a:fld id="{0224F645-BDBC-B44D-AFA8-8A408472BAF7}" type="slidenum">
              <a:rPr lang="en-US">
                <a:solidFill>
                  <a:prstClr val="black"/>
                </a:solidFill>
                <a:latin typeface="Calibri" panose="020F0502020204030204"/>
              </a:rPr>
              <a:pPr defTabSz="465887"/>
              <a:t>11</a:t>
            </a:fld>
            <a:endParaRPr lang="en-US">
              <a:solidFill>
                <a:prstClr val="black"/>
              </a:solidFill>
              <a:latin typeface="Calibri" panose="020F0502020204030204"/>
            </a:endParaRPr>
          </a:p>
        </p:txBody>
      </p:sp>
    </p:spTree>
    <p:extLst>
      <p:ext uri="{BB962C8B-B14F-4D97-AF65-F5344CB8AC3E}">
        <p14:creationId xmlns:p14="http://schemas.microsoft.com/office/powerpoint/2010/main" val="26750764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defTabSz="465887"/>
            <a:fld id="{0224F645-BDBC-B44D-AFA8-8A408472BAF7}" type="slidenum">
              <a:rPr lang="en-US">
                <a:solidFill>
                  <a:prstClr val="black"/>
                </a:solidFill>
                <a:latin typeface="Calibri" panose="020F0502020204030204"/>
              </a:rPr>
              <a:pPr defTabSz="465887"/>
              <a:t>12</a:t>
            </a:fld>
            <a:endParaRPr lang="en-US">
              <a:solidFill>
                <a:prstClr val="black"/>
              </a:solidFill>
              <a:latin typeface="Calibri" panose="020F0502020204030204"/>
            </a:endParaRPr>
          </a:p>
        </p:txBody>
      </p:sp>
    </p:spTree>
    <p:extLst>
      <p:ext uri="{BB962C8B-B14F-4D97-AF65-F5344CB8AC3E}">
        <p14:creationId xmlns:p14="http://schemas.microsoft.com/office/powerpoint/2010/main" val="25357975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defTabSz="465887"/>
            <a:fld id="{0224F645-BDBC-B44D-AFA8-8A408472BAF7}" type="slidenum">
              <a:rPr lang="en-US">
                <a:solidFill>
                  <a:prstClr val="black"/>
                </a:solidFill>
                <a:latin typeface="Calibri" panose="020F0502020204030204"/>
              </a:rPr>
              <a:pPr defTabSz="465887"/>
              <a:t>13</a:t>
            </a:fld>
            <a:endParaRPr lang="en-US">
              <a:solidFill>
                <a:prstClr val="black"/>
              </a:solidFill>
              <a:latin typeface="Calibri" panose="020F0502020204030204"/>
            </a:endParaRPr>
          </a:p>
        </p:txBody>
      </p:sp>
    </p:spTree>
    <p:extLst>
      <p:ext uri="{BB962C8B-B14F-4D97-AF65-F5344CB8AC3E}">
        <p14:creationId xmlns:p14="http://schemas.microsoft.com/office/powerpoint/2010/main" val="20649630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defTabSz="465887"/>
            <a:fld id="{0224F645-BDBC-B44D-AFA8-8A408472BAF7}" type="slidenum">
              <a:rPr lang="en-US">
                <a:solidFill>
                  <a:prstClr val="black"/>
                </a:solidFill>
                <a:latin typeface="Calibri" panose="020F0502020204030204"/>
              </a:rPr>
              <a:pPr defTabSz="465887"/>
              <a:t>14</a:t>
            </a:fld>
            <a:endParaRPr lang="en-US">
              <a:solidFill>
                <a:prstClr val="black"/>
              </a:solidFill>
              <a:latin typeface="Calibri" panose="020F0502020204030204"/>
            </a:endParaRPr>
          </a:p>
        </p:txBody>
      </p:sp>
    </p:spTree>
    <p:extLst>
      <p:ext uri="{BB962C8B-B14F-4D97-AF65-F5344CB8AC3E}">
        <p14:creationId xmlns:p14="http://schemas.microsoft.com/office/powerpoint/2010/main" val="37114125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defTabSz="474739">
              <a:defRPr/>
            </a:pPr>
            <a:fld id="{0224F645-BDBC-B44D-AFA8-8A408472BAF7}" type="slidenum">
              <a:rPr lang="en-US">
                <a:solidFill>
                  <a:prstClr val="black"/>
                </a:solidFill>
                <a:latin typeface="Calibri" panose="020F0502020204030204"/>
              </a:rPr>
              <a:pPr defTabSz="474739">
                <a:defRPr/>
              </a:pPr>
              <a:t>15</a:t>
            </a:fld>
            <a:endParaRPr lang="en-US">
              <a:solidFill>
                <a:prstClr val="black"/>
              </a:solidFill>
              <a:latin typeface="Calibri" panose="020F0502020204030204"/>
            </a:endParaRPr>
          </a:p>
        </p:txBody>
      </p:sp>
    </p:spTree>
    <p:extLst>
      <p:ext uri="{BB962C8B-B14F-4D97-AF65-F5344CB8AC3E}">
        <p14:creationId xmlns:p14="http://schemas.microsoft.com/office/powerpoint/2010/main" val="25373363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defTabSz="465887"/>
            <a:fld id="{0224F645-BDBC-B44D-AFA8-8A408472BAF7}" type="slidenum">
              <a:rPr lang="en-US">
                <a:solidFill>
                  <a:prstClr val="black"/>
                </a:solidFill>
                <a:latin typeface="Calibri" panose="020F0502020204030204"/>
              </a:rPr>
              <a:pPr defTabSz="465887"/>
              <a:t>16</a:t>
            </a:fld>
            <a:endParaRPr lang="en-US">
              <a:solidFill>
                <a:prstClr val="black"/>
              </a:solidFill>
              <a:latin typeface="Calibri" panose="020F0502020204030204"/>
            </a:endParaRPr>
          </a:p>
        </p:txBody>
      </p:sp>
    </p:spTree>
    <p:extLst>
      <p:ext uri="{BB962C8B-B14F-4D97-AF65-F5344CB8AC3E}">
        <p14:creationId xmlns:p14="http://schemas.microsoft.com/office/powerpoint/2010/main" val="33013930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24F645-BDBC-B44D-AFA8-8A408472BAF7}" type="slidenum">
              <a:rPr lang="en-US" smtClean="0"/>
              <a:t>17</a:t>
            </a:fld>
            <a:endParaRPr lang="en-US"/>
          </a:p>
        </p:txBody>
      </p:sp>
    </p:spTree>
    <p:extLst>
      <p:ext uri="{BB962C8B-B14F-4D97-AF65-F5344CB8AC3E}">
        <p14:creationId xmlns:p14="http://schemas.microsoft.com/office/powerpoint/2010/main" val="20215095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24F645-BDBC-B44D-AFA8-8A408472BAF7}" type="slidenum">
              <a:rPr lang="en-US" smtClean="0"/>
              <a:t>2</a:t>
            </a:fld>
            <a:endParaRPr lang="en-US"/>
          </a:p>
        </p:txBody>
      </p:sp>
    </p:spTree>
    <p:extLst>
      <p:ext uri="{BB962C8B-B14F-4D97-AF65-F5344CB8AC3E}">
        <p14:creationId xmlns:p14="http://schemas.microsoft.com/office/powerpoint/2010/main" val="9961028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defTabSz="465887"/>
            <a:fld id="{0224F645-BDBC-B44D-AFA8-8A408472BAF7}" type="slidenum">
              <a:rPr lang="en-US">
                <a:solidFill>
                  <a:prstClr val="black"/>
                </a:solidFill>
                <a:latin typeface="Calibri" panose="020F0502020204030204"/>
              </a:rPr>
              <a:pPr defTabSz="465887"/>
              <a:t>3</a:t>
            </a:fld>
            <a:endParaRPr lang="en-US">
              <a:solidFill>
                <a:prstClr val="black"/>
              </a:solidFill>
              <a:latin typeface="Calibri" panose="020F0502020204030204"/>
            </a:endParaRPr>
          </a:p>
        </p:txBody>
      </p:sp>
    </p:spTree>
    <p:extLst>
      <p:ext uri="{BB962C8B-B14F-4D97-AF65-F5344CB8AC3E}">
        <p14:creationId xmlns:p14="http://schemas.microsoft.com/office/powerpoint/2010/main" val="28412923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UNF DCE’s Professional Development department’s goal is to be recognized as THE place to go in northeast Florida for continuing education and professional development. We do this by offering classes in a variety of topics and formats. Specifically, the majority of our course offerings are delivered in an executive format that is presented during night and weekend hours so the working professional can attend. We are also providing online formats to allow the increased flexibility of a self-paced, start anytime program that is even more accommodating to the working professional. </a:t>
            </a:r>
          </a:p>
          <a:p>
            <a:endParaRPr lang="en-US" dirty="0"/>
          </a:p>
          <a:p>
            <a:r>
              <a:rPr lang="en-US" dirty="0"/>
              <a:t>It’s important to note that we work with our local CareerSource office to understand what our regional occupational demands are so we can ensure our program portfolio is meeting the need in our area. We also emphasize our ability to customize any program to meet a company’s need and even work with them to obtain state grants. </a:t>
            </a:r>
          </a:p>
          <a:p>
            <a:endParaRPr lang="en-US" dirty="0"/>
          </a:p>
          <a:p>
            <a:r>
              <a:rPr lang="en-US" dirty="0"/>
              <a:t>The wonderful thing about our department is that we are able to provide an avenue for individuals to still have a connection with UNF, even if they are not alumni. It is our vision that not only are these individuals referring our non-credit programs to their colleagues, but they are also considering UNF as an impressive school to enroll their children. </a:t>
            </a:r>
          </a:p>
          <a:p>
            <a:endParaRPr lang="en-US" dirty="0"/>
          </a:p>
          <a:p>
            <a:r>
              <a:rPr lang="en-US" b="1" u="sng" dirty="0"/>
              <a:t>FACT INFO FOR POTENTIAL QUESTIONS:</a:t>
            </a:r>
          </a:p>
          <a:p>
            <a:pPr marL="174708" indent="-174708">
              <a:buFont typeface="Arial" panose="020B0604020202020204" pitchFamily="34" charset="0"/>
              <a:buChar char="•"/>
            </a:pPr>
            <a:r>
              <a:rPr lang="en-US" dirty="0"/>
              <a:t>More than 20 open enrollment programs, 5 of which are delivered in an online format (Ranging from $200 - $6,000)</a:t>
            </a:r>
          </a:p>
          <a:p>
            <a:pPr marL="174708" indent="-174708">
              <a:buFont typeface="Arial" panose="020B0604020202020204" pitchFamily="34" charset="0"/>
              <a:buChar char="•"/>
            </a:pPr>
            <a:r>
              <a:rPr lang="en-US" dirty="0"/>
              <a:t>Several open enrollment program in development:</a:t>
            </a:r>
          </a:p>
          <a:p>
            <a:pPr marL="640594" lvl="1" indent="-174708">
              <a:buFont typeface="Arial" panose="020B0604020202020204" pitchFamily="34" charset="0"/>
              <a:buChar char="•"/>
            </a:pPr>
            <a:r>
              <a:rPr lang="en-US" dirty="0"/>
              <a:t>Learning Design Certificate (Registration anticipated in Summer 2019)</a:t>
            </a:r>
          </a:p>
          <a:p>
            <a:pPr marL="640594" lvl="1" indent="-174708">
              <a:buFont typeface="Arial" panose="020B0604020202020204" pitchFamily="34" charset="0"/>
              <a:buChar char="•"/>
            </a:pPr>
            <a:r>
              <a:rPr lang="en-US" dirty="0"/>
              <a:t>Animal Assisted Therapy in Counseling Certificate (Registration anticipated in Summer 2019)</a:t>
            </a:r>
          </a:p>
          <a:p>
            <a:pPr marL="640594" lvl="1" indent="-174708">
              <a:buFont typeface="Arial" panose="020B0604020202020204" pitchFamily="34" charset="0"/>
              <a:buChar char="•"/>
            </a:pPr>
            <a:r>
              <a:rPr lang="en-US" dirty="0"/>
              <a:t>Executive Leadership Development Program (Registration anticipated in Fall 2019)</a:t>
            </a:r>
          </a:p>
          <a:p>
            <a:pPr marL="174708" indent="-174708">
              <a:buFont typeface="Arial" panose="020B0604020202020204" pitchFamily="34" charset="0"/>
              <a:buChar char="•"/>
            </a:pPr>
            <a:r>
              <a:rPr lang="en-US" dirty="0"/>
              <a:t>Numerous ongoing customized corporate course offerings/partnerships</a:t>
            </a:r>
          </a:p>
          <a:p>
            <a:pPr marL="640594" lvl="1" indent="-174708">
              <a:buFont typeface="Arial" panose="020B0604020202020204" pitchFamily="34" charset="0"/>
              <a:buChar char="•"/>
            </a:pPr>
            <a:r>
              <a:rPr lang="en-US" dirty="0"/>
              <a:t>SJC New Supervisor Series </a:t>
            </a:r>
          </a:p>
          <a:p>
            <a:pPr marL="640594" lvl="1" indent="-174708">
              <a:buFont typeface="Arial" panose="020B0604020202020204" pitchFamily="34" charset="0"/>
              <a:buChar char="•"/>
            </a:pPr>
            <a:r>
              <a:rPr lang="en-US" dirty="0"/>
              <a:t>SJC Existing Supervisor Series</a:t>
            </a:r>
          </a:p>
          <a:p>
            <a:pPr marL="640594" lvl="1" indent="-174708">
              <a:buFont typeface="Arial" panose="020B0604020202020204" pitchFamily="34" charset="0"/>
              <a:buChar char="•"/>
            </a:pPr>
            <a:r>
              <a:rPr lang="en-US" dirty="0"/>
              <a:t>SJC Leadership Academy</a:t>
            </a:r>
          </a:p>
          <a:p>
            <a:pPr marL="640594" lvl="1" indent="-174708">
              <a:buFont typeface="Arial" panose="020B0604020202020204" pitchFamily="34" charset="0"/>
              <a:buChar char="•"/>
            </a:pPr>
            <a:r>
              <a:rPr lang="en-US" dirty="0"/>
              <a:t>Jax Beach Leadership Academy</a:t>
            </a:r>
          </a:p>
          <a:p>
            <a:pPr marL="640594" lvl="1" indent="-174708">
              <a:buFont typeface="Arial" panose="020B0604020202020204" pitchFamily="34" charset="0"/>
              <a:buChar char="•"/>
            </a:pPr>
            <a:r>
              <a:rPr lang="en-US" dirty="0"/>
              <a:t>DCMS Leadership Academy</a:t>
            </a:r>
          </a:p>
          <a:p>
            <a:pPr marL="640594" lvl="1" indent="-174708">
              <a:buFont typeface="Arial" panose="020B0604020202020204" pitchFamily="34" charset="0"/>
              <a:buChar char="•"/>
            </a:pPr>
            <a:r>
              <a:rPr lang="en-US" dirty="0"/>
              <a:t>FCMA Leadership Academy</a:t>
            </a:r>
          </a:p>
          <a:p>
            <a:pPr marL="640594" lvl="1" indent="-174708">
              <a:buFont typeface="Arial" panose="020B0604020202020204" pitchFamily="34" charset="0"/>
              <a:buChar char="•"/>
            </a:pPr>
            <a:r>
              <a:rPr lang="en-US" dirty="0" err="1"/>
              <a:t>Kraton</a:t>
            </a:r>
            <a:r>
              <a:rPr lang="en-US" dirty="0"/>
              <a:t> Yellow Belt (online)</a:t>
            </a:r>
          </a:p>
          <a:p>
            <a:pPr marL="640594" lvl="1" indent="-174708">
              <a:buFont typeface="Arial" panose="020B0604020202020204" pitchFamily="34" charset="0"/>
              <a:buChar char="•"/>
            </a:pPr>
            <a:r>
              <a:rPr lang="en-US" dirty="0"/>
              <a:t>Northrop Grumman PMC</a:t>
            </a:r>
          </a:p>
          <a:p>
            <a:pPr marL="640594" lvl="1" indent="-174708">
              <a:buFont typeface="Arial" panose="020B0604020202020204" pitchFamily="34" charset="0"/>
              <a:buChar char="•"/>
            </a:pPr>
            <a:r>
              <a:rPr lang="en-US" dirty="0"/>
              <a:t>Operation New Hope Logistics Program</a:t>
            </a:r>
          </a:p>
          <a:p>
            <a:pPr marL="640594" lvl="1" indent="-174708">
              <a:buFont typeface="Arial" panose="020B0604020202020204" pitchFamily="34" charset="0"/>
              <a:buChar char="•"/>
            </a:pPr>
            <a:r>
              <a:rPr lang="en-US" dirty="0"/>
              <a:t>Florida Blue Leadership Development Program </a:t>
            </a:r>
          </a:p>
          <a:p>
            <a:pPr marL="174708" indent="-174708">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10"/>
          </p:nvPr>
        </p:nvSpPr>
        <p:spPr/>
        <p:txBody>
          <a:bodyPr/>
          <a:lstStyle/>
          <a:p>
            <a:pPr defTabSz="465887"/>
            <a:fld id="{0224F645-BDBC-B44D-AFA8-8A408472BAF7}" type="slidenum">
              <a:rPr lang="en-US">
                <a:solidFill>
                  <a:prstClr val="black"/>
                </a:solidFill>
                <a:latin typeface="Calibri" panose="020F0502020204030204"/>
              </a:rPr>
              <a:pPr defTabSz="465887"/>
              <a:t>4</a:t>
            </a:fld>
            <a:endParaRPr lang="en-US">
              <a:solidFill>
                <a:prstClr val="black"/>
              </a:solidFill>
              <a:latin typeface="Calibri" panose="020F0502020204030204"/>
            </a:endParaRPr>
          </a:p>
        </p:txBody>
      </p:sp>
    </p:spTree>
    <p:extLst>
      <p:ext uri="{BB962C8B-B14F-4D97-AF65-F5344CB8AC3E}">
        <p14:creationId xmlns:p14="http://schemas.microsoft.com/office/powerpoint/2010/main" val="32108172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UNF DCE’s Professional Development department’s goal is to be recognized as THE place to go in northeast Florida for continuing education and professional development. We do this by offering classes in a variety of topics and formats. Specifically, the majority of our course offerings are delivered in an executive format that is presented during night and weekend hours so the working professional can attend. We are also providing online formats to allow the increased flexibility of a self-paced, start anytime program that is even more accommodating to the working professional. </a:t>
            </a:r>
          </a:p>
          <a:p>
            <a:endParaRPr lang="en-US" dirty="0"/>
          </a:p>
          <a:p>
            <a:r>
              <a:rPr lang="en-US" dirty="0"/>
              <a:t>It’s important to note that we work with our local CareerSource office to understand what our regional occupational demands are so we can ensure our program portfolio is meeting the need in our area. We also emphasize our ability to customize any program to meet a company’s need and even work with them to obtain state grants. </a:t>
            </a:r>
          </a:p>
          <a:p>
            <a:endParaRPr lang="en-US" dirty="0"/>
          </a:p>
          <a:p>
            <a:r>
              <a:rPr lang="en-US" dirty="0"/>
              <a:t>The wonderful thing about our department is that we are able to provide an avenue for individuals to still have a connection with UNF, even if they are not alumni. It is our vision that not only are these individuals referring our non-credit programs to their colleagues, but they are also considering UNF as an impressive school to enroll their children. </a:t>
            </a:r>
          </a:p>
          <a:p>
            <a:endParaRPr lang="en-US" dirty="0"/>
          </a:p>
          <a:p>
            <a:r>
              <a:rPr lang="en-US" b="1" u="sng" dirty="0"/>
              <a:t>FACT INFO FOR POTENTIAL QUESTIONS:</a:t>
            </a:r>
          </a:p>
          <a:p>
            <a:pPr marL="174708" indent="-174708">
              <a:buFont typeface="Arial" panose="020B0604020202020204" pitchFamily="34" charset="0"/>
              <a:buChar char="•"/>
            </a:pPr>
            <a:r>
              <a:rPr lang="en-US" dirty="0"/>
              <a:t>More than 20 open enrollment programs, 5 of which are delivered in an online format (Ranging from $200 - $6,000)</a:t>
            </a:r>
          </a:p>
          <a:p>
            <a:pPr marL="174708" indent="-174708">
              <a:buFont typeface="Arial" panose="020B0604020202020204" pitchFamily="34" charset="0"/>
              <a:buChar char="•"/>
            </a:pPr>
            <a:r>
              <a:rPr lang="en-US" dirty="0"/>
              <a:t>Several open enrollment program in development:</a:t>
            </a:r>
          </a:p>
          <a:p>
            <a:pPr marL="640594" lvl="1" indent="-174708">
              <a:buFont typeface="Arial" panose="020B0604020202020204" pitchFamily="34" charset="0"/>
              <a:buChar char="•"/>
            </a:pPr>
            <a:r>
              <a:rPr lang="en-US" dirty="0"/>
              <a:t>Learning Design Certificate (Registration anticipated in Summer 2019)</a:t>
            </a:r>
          </a:p>
          <a:p>
            <a:pPr marL="640594" lvl="1" indent="-174708">
              <a:buFont typeface="Arial" panose="020B0604020202020204" pitchFamily="34" charset="0"/>
              <a:buChar char="•"/>
            </a:pPr>
            <a:r>
              <a:rPr lang="en-US" dirty="0"/>
              <a:t>Animal Assisted Therapy in Counseling Certificate (Registration anticipated in Summer 2019)</a:t>
            </a:r>
          </a:p>
          <a:p>
            <a:pPr marL="640594" lvl="1" indent="-174708">
              <a:buFont typeface="Arial" panose="020B0604020202020204" pitchFamily="34" charset="0"/>
              <a:buChar char="•"/>
            </a:pPr>
            <a:r>
              <a:rPr lang="en-US" dirty="0"/>
              <a:t>Executive Leadership Development Program (Registration anticipated in Fall 2019)</a:t>
            </a:r>
          </a:p>
          <a:p>
            <a:pPr marL="174708" indent="-174708">
              <a:buFont typeface="Arial" panose="020B0604020202020204" pitchFamily="34" charset="0"/>
              <a:buChar char="•"/>
            </a:pPr>
            <a:r>
              <a:rPr lang="en-US" dirty="0"/>
              <a:t>Numerous ongoing customized corporate course offerings/partnerships</a:t>
            </a:r>
          </a:p>
          <a:p>
            <a:pPr marL="640594" lvl="1" indent="-174708">
              <a:buFont typeface="Arial" panose="020B0604020202020204" pitchFamily="34" charset="0"/>
              <a:buChar char="•"/>
            </a:pPr>
            <a:r>
              <a:rPr lang="en-US" dirty="0"/>
              <a:t>SJC New Supervisor Series </a:t>
            </a:r>
          </a:p>
          <a:p>
            <a:pPr marL="640594" lvl="1" indent="-174708">
              <a:buFont typeface="Arial" panose="020B0604020202020204" pitchFamily="34" charset="0"/>
              <a:buChar char="•"/>
            </a:pPr>
            <a:r>
              <a:rPr lang="en-US" dirty="0"/>
              <a:t>SJC Existing Supervisor Series</a:t>
            </a:r>
          </a:p>
          <a:p>
            <a:pPr marL="640594" lvl="1" indent="-174708">
              <a:buFont typeface="Arial" panose="020B0604020202020204" pitchFamily="34" charset="0"/>
              <a:buChar char="•"/>
            </a:pPr>
            <a:r>
              <a:rPr lang="en-US" dirty="0"/>
              <a:t>SJC Leadership Academy</a:t>
            </a:r>
          </a:p>
          <a:p>
            <a:pPr marL="640594" lvl="1" indent="-174708">
              <a:buFont typeface="Arial" panose="020B0604020202020204" pitchFamily="34" charset="0"/>
              <a:buChar char="•"/>
            </a:pPr>
            <a:r>
              <a:rPr lang="en-US" dirty="0"/>
              <a:t>Jax Beach Leadership Academy</a:t>
            </a:r>
          </a:p>
          <a:p>
            <a:pPr marL="640594" lvl="1" indent="-174708">
              <a:buFont typeface="Arial" panose="020B0604020202020204" pitchFamily="34" charset="0"/>
              <a:buChar char="•"/>
            </a:pPr>
            <a:r>
              <a:rPr lang="en-US" dirty="0"/>
              <a:t>DCMS Leadership Academy</a:t>
            </a:r>
          </a:p>
          <a:p>
            <a:pPr marL="640594" lvl="1" indent="-174708">
              <a:buFont typeface="Arial" panose="020B0604020202020204" pitchFamily="34" charset="0"/>
              <a:buChar char="•"/>
            </a:pPr>
            <a:r>
              <a:rPr lang="en-US" dirty="0"/>
              <a:t>FCMA Leadership Academy</a:t>
            </a:r>
          </a:p>
          <a:p>
            <a:pPr marL="640594" lvl="1" indent="-174708">
              <a:buFont typeface="Arial" panose="020B0604020202020204" pitchFamily="34" charset="0"/>
              <a:buChar char="•"/>
            </a:pPr>
            <a:r>
              <a:rPr lang="en-US" dirty="0" err="1"/>
              <a:t>Kraton</a:t>
            </a:r>
            <a:r>
              <a:rPr lang="en-US" dirty="0"/>
              <a:t> Yellow Belt (online)</a:t>
            </a:r>
          </a:p>
          <a:p>
            <a:pPr marL="640594" lvl="1" indent="-174708">
              <a:buFont typeface="Arial" panose="020B0604020202020204" pitchFamily="34" charset="0"/>
              <a:buChar char="•"/>
            </a:pPr>
            <a:r>
              <a:rPr lang="en-US" dirty="0"/>
              <a:t>Northrop Grumman PMC</a:t>
            </a:r>
          </a:p>
          <a:p>
            <a:pPr marL="640594" lvl="1" indent="-174708">
              <a:buFont typeface="Arial" panose="020B0604020202020204" pitchFamily="34" charset="0"/>
              <a:buChar char="•"/>
            </a:pPr>
            <a:r>
              <a:rPr lang="en-US" dirty="0"/>
              <a:t>Operation New Hope Logistics Program</a:t>
            </a:r>
          </a:p>
          <a:p>
            <a:pPr marL="640594" lvl="1" indent="-174708">
              <a:buFont typeface="Arial" panose="020B0604020202020204" pitchFamily="34" charset="0"/>
              <a:buChar char="•"/>
            </a:pPr>
            <a:r>
              <a:rPr lang="en-US" dirty="0"/>
              <a:t>Florida Blue Leadership Development Program </a:t>
            </a:r>
          </a:p>
          <a:p>
            <a:pPr marL="174708" indent="-174708">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10"/>
          </p:nvPr>
        </p:nvSpPr>
        <p:spPr/>
        <p:txBody>
          <a:bodyPr/>
          <a:lstStyle/>
          <a:p>
            <a:pPr defTabSz="465887"/>
            <a:fld id="{0224F645-BDBC-B44D-AFA8-8A408472BAF7}" type="slidenum">
              <a:rPr lang="en-US">
                <a:solidFill>
                  <a:prstClr val="black"/>
                </a:solidFill>
                <a:latin typeface="Calibri" panose="020F0502020204030204"/>
              </a:rPr>
              <a:pPr defTabSz="465887"/>
              <a:t>5</a:t>
            </a:fld>
            <a:endParaRPr lang="en-US">
              <a:solidFill>
                <a:prstClr val="black"/>
              </a:solidFill>
              <a:latin typeface="Calibri" panose="020F0502020204030204"/>
            </a:endParaRPr>
          </a:p>
        </p:txBody>
      </p:sp>
    </p:spTree>
    <p:extLst>
      <p:ext uri="{BB962C8B-B14F-4D97-AF65-F5344CB8AC3E}">
        <p14:creationId xmlns:p14="http://schemas.microsoft.com/office/powerpoint/2010/main" val="22620757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partnership with Ed2Go allows us to provide more than 800 online courses to our market share. There are two types of courses that are provided through Ed2Go: the career training programs, which prepare an individual to earn a nationally recognized certification, and the fundamentals courses which assist with learning a new skill or enhancing an existing one. Currently, DCE focuses on the career training programs as they fill a “certification” gap that exists in our division. Eventually we would like to leverage the Fundamentals courses in a more strategic manner to establish prerequisites and/or recommend other courses as “feeder” courses into both our open enrollment programs and the career training programs. </a:t>
            </a:r>
          </a:p>
          <a:p>
            <a:endParaRPr lang="en-US" dirty="0"/>
          </a:p>
          <a:p>
            <a:r>
              <a:rPr lang="en-US" dirty="0"/>
              <a:t>One of the many benefits of our partnership with Ed2Go is that we are easily able to expand our course offerings without exhausting our in-house resources. As a small department with a limited budget, we are able to capitalize on the extensive variety of nationally recognized certifications and only “pay for what we use” rather than investing a large sum and waiting for the ROI.</a:t>
            </a:r>
          </a:p>
          <a:p>
            <a:endParaRPr lang="en-US" dirty="0"/>
          </a:p>
          <a:p>
            <a:r>
              <a:rPr lang="en-US" dirty="0"/>
              <a:t>An initiative we are currently working through is bringing more awareness of our online programs to military families as they are the perfect fit for MyCAA funding, which is the military spouse’s education benefit.</a:t>
            </a:r>
          </a:p>
          <a:p>
            <a:endParaRPr lang="en-US" dirty="0"/>
          </a:p>
          <a:p>
            <a:r>
              <a:rPr lang="en-US" b="1" u="sng" dirty="0"/>
              <a:t>FACT INFO FOR POTENTIAL QUESTIONS:</a:t>
            </a:r>
          </a:p>
          <a:p>
            <a:pPr marL="174708" indent="-174708">
              <a:buFont typeface="Arial" panose="020B0604020202020204" pitchFamily="34" charset="0"/>
              <a:buChar char="•"/>
            </a:pPr>
            <a:r>
              <a:rPr lang="en-US" dirty="0"/>
              <a:t>564 Fundamentals courses (mostly at the $129 price point) </a:t>
            </a:r>
          </a:p>
          <a:p>
            <a:pPr marL="640594" lvl="1" indent="-174708">
              <a:buFont typeface="Arial" panose="020B0604020202020204" pitchFamily="34" charset="0"/>
              <a:buChar char="•"/>
            </a:pPr>
            <a:r>
              <a:rPr lang="en-US" dirty="0"/>
              <a:t>Accounting &amp; Finance</a:t>
            </a:r>
          </a:p>
          <a:p>
            <a:pPr marL="640594" lvl="1" indent="-174708">
              <a:buFont typeface="Arial" panose="020B0604020202020204" pitchFamily="34" charset="0"/>
              <a:buChar char="•"/>
            </a:pPr>
            <a:r>
              <a:rPr lang="en-US" dirty="0"/>
              <a:t>Business</a:t>
            </a:r>
          </a:p>
          <a:p>
            <a:pPr marL="640594" lvl="1" indent="-174708">
              <a:buFont typeface="Arial" panose="020B0604020202020204" pitchFamily="34" charset="0"/>
              <a:buChar char="•"/>
            </a:pPr>
            <a:r>
              <a:rPr lang="en-US" dirty="0"/>
              <a:t>College Readiness</a:t>
            </a:r>
          </a:p>
          <a:p>
            <a:pPr marL="640594" lvl="1" indent="-174708">
              <a:buFont typeface="Arial" panose="020B0604020202020204" pitchFamily="34" charset="0"/>
              <a:buChar char="•"/>
            </a:pPr>
            <a:r>
              <a:rPr lang="en-US" dirty="0"/>
              <a:t>Computer Applications </a:t>
            </a:r>
          </a:p>
          <a:p>
            <a:pPr marL="640594" lvl="1" indent="-174708">
              <a:buFont typeface="Arial" panose="020B0604020202020204" pitchFamily="34" charset="0"/>
              <a:buChar char="•"/>
            </a:pPr>
            <a:r>
              <a:rPr lang="en-US" dirty="0"/>
              <a:t>Design &amp; Composition </a:t>
            </a:r>
          </a:p>
          <a:p>
            <a:pPr marL="640594" lvl="1" indent="-174708">
              <a:buFont typeface="Arial" panose="020B0604020202020204" pitchFamily="34" charset="0"/>
              <a:buChar char="•"/>
            </a:pPr>
            <a:r>
              <a:rPr lang="en-US" dirty="0"/>
              <a:t>Healthcare &amp; Medical </a:t>
            </a:r>
          </a:p>
          <a:p>
            <a:pPr marL="640594" lvl="1" indent="-174708">
              <a:buFont typeface="Arial" panose="020B0604020202020204" pitchFamily="34" charset="0"/>
              <a:buChar char="•"/>
            </a:pPr>
            <a:r>
              <a:rPr lang="en-US" dirty="0"/>
              <a:t>Language &amp; Arts</a:t>
            </a:r>
          </a:p>
          <a:p>
            <a:pPr marL="640594" lvl="1" indent="-174708">
              <a:buFont typeface="Arial" panose="020B0604020202020204" pitchFamily="34" charset="0"/>
              <a:buChar char="•"/>
            </a:pPr>
            <a:r>
              <a:rPr lang="en-US" dirty="0"/>
              <a:t>Law &amp; Legal</a:t>
            </a:r>
          </a:p>
          <a:p>
            <a:pPr marL="640594" lvl="1" indent="-174708">
              <a:buFont typeface="Arial" panose="020B0604020202020204" pitchFamily="34" charset="0"/>
              <a:buChar char="•"/>
            </a:pPr>
            <a:r>
              <a:rPr lang="en-US" dirty="0"/>
              <a:t>Personal Development</a:t>
            </a:r>
          </a:p>
          <a:p>
            <a:pPr marL="640594" lvl="1" indent="-174708">
              <a:buFont typeface="Arial" panose="020B0604020202020204" pitchFamily="34" charset="0"/>
              <a:buChar char="•"/>
            </a:pPr>
            <a:r>
              <a:rPr lang="en-US" dirty="0"/>
              <a:t>Teaching &amp; Education </a:t>
            </a:r>
          </a:p>
          <a:p>
            <a:pPr marL="640594" lvl="1" indent="-174708">
              <a:buFont typeface="Arial" panose="020B0604020202020204" pitchFamily="34" charset="0"/>
              <a:buChar char="•"/>
            </a:pPr>
            <a:r>
              <a:rPr lang="en-US" dirty="0"/>
              <a:t>Technology</a:t>
            </a:r>
          </a:p>
          <a:p>
            <a:pPr marL="640594" lvl="1" indent="-174708">
              <a:buFont typeface="Arial" panose="020B0604020202020204" pitchFamily="34" charset="0"/>
              <a:buChar char="•"/>
            </a:pPr>
            <a:r>
              <a:rPr lang="en-US" dirty="0"/>
              <a:t>Writing &amp; Publishing </a:t>
            </a:r>
          </a:p>
          <a:p>
            <a:pPr marL="174708" indent="-174708">
              <a:buFont typeface="Arial" panose="020B0604020202020204" pitchFamily="34" charset="0"/>
              <a:buChar char="•"/>
            </a:pPr>
            <a:r>
              <a:rPr lang="en-US" dirty="0"/>
              <a:t>325 Career Training Programs (Range from $600 - $6,000)</a:t>
            </a:r>
          </a:p>
          <a:p>
            <a:pPr marL="640594" lvl="1" indent="-174708">
              <a:buFont typeface="Arial" panose="020B0604020202020204" pitchFamily="34" charset="0"/>
              <a:buChar char="•"/>
            </a:pPr>
            <a:r>
              <a:rPr lang="en-US" dirty="0"/>
              <a:t>Arts &amp; Design</a:t>
            </a:r>
          </a:p>
          <a:p>
            <a:pPr marL="640594" lvl="1" indent="-174708">
              <a:buFont typeface="Arial" panose="020B0604020202020204" pitchFamily="34" charset="0"/>
              <a:buChar char="•"/>
            </a:pPr>
            <a:r>
              <a:rPr lang="en-US" dirty="0"/>
              <a:t>Business</a:t>
            </a:r>
          </a:p>
          <a:p>
            <a:pPr marL="640594" lvl="1" indent="-174708">
              <a:buFont typeface="Arial" panose="020B0604020202020204" pitchFamily="34" charset="0"/>
              <a:buChar char="•"/>
            </a:pPr>
            <a:r>
              <a:rPr lang="en-US" dirty="0"/>
              <a:t>Career Online High School</a:t>
            </a:r>
          </a:p>
          <a:p>
            <a:pPr marL="640594" lvl="1" indent="-174708">
              <a:buFont typeface="Arial" panose="020B0604020202020204" pitchFamily="34" charset="0"/>
              <a:buChar char="•"/>
            </a:pPr>
            <a:r>
              <a:rPr lang="en-US" dirty="0"/>
              <a:t>Computer Applications</a:t>
            </a:r>
          </a:p>
          <a:p>
            <a:pPr marL="640594" lvl="1" indent="-174708">
              <a:buFont typeface="Arial" panose="020B0604020202020204" pitchFamily="34" charset="0"/>
              <a:buChar char="•"/>
            </a:pPr>
            <a:r>
              <a:rPr lang="en-US" dirty="0"/>
              <a:t>Computer Programming </a:t>
            </a:r>
          </a:p>
          <a:p>
            <a:pPr marL="640594" lvl="1" indent="-174708">
              <a:buFont typeface="Arial" panose="020B0604020202020204" pitchFamily="34" charset="0"/>
              <a:buChar char="•"/>
            </a:pPr>
            <a:r>
              <a:rPr lang="en-US" dirty="0"/>
              <a:t>Construction and Trades</a:t>
            </a:r>
          </a:p>
          <a:p>
            <a:pPr marL="640594" lvl="1" indent="-174708">
              <a:buFont typeface="Arial" panose="020B0604020202020204" pitchFamily="34" charset="0"/>
              <a:buChar char="•"/>
            </a:pPr>
            <a:r>
              <a:rPr lang="en-US" dirty="0"/>
              <a:t>Health and Fitness</a:t>
            </a:r>
          </a:p>
          <a:p>
            <a:pPr marL="640594" lvl="1" indent="-174708">
              <a:buFont typeface="Arial" panose="020B0604020202020204" pitchFamily="34" charset="0"/>
              <a:buChar char="•"/>
            </a:pPr>
            <a:r>
              <a:rPr lang="en-US" dirty="0"/>
              <a:t>Hospitality </a:t>
            </a:r>
          </a:p>
          <a:p>
            <a:pPr marL="640594" lvl="1" indent="-174708">
              <a:buFont typeface="Arial" panose="020B0604020202020204" pitchFamily="34" charset="0"/>
              <a:buChar char="•"/>
            </a:pPr>
            <a:r>
              <a:rPr lang="en-US" dirty="0"/>
              <a:t>Information Technology</a:t>
            </a:r>
          </a:p>
          <a:p>
            <a:pPr marL="640594" lvl="1" indent="-174708">
              <a:buFont typeface="Arial" panose="020B0604020202020204" pitchFamily="34" charset="0"/>
              <a:buChar char="•"/>
            </a:pPr>
            <a:r>
              <a:rPr lang="en-US" dirty="0"/>
              <a:t>Language</a:t>
            </a:r>
          </a:p>
          <a:p>
            <a:pPr marL="640594" lvl="1" indent="-174708">
              <a:buFont typeface="Arial" panose="020B0604020202020204" pitchFamily="34" charset="0"/>
              <a:buChar char="•"/>
            </a:pPr>
            <a:r>
              <a:rPr lang="en-US" dirty="0"/>
              <a:t>Legal</a:t>
            </a:r>
          </a:p>
          <a:p>
            <a:pPr marL="640594" lvl="1" indent="-174708">
              <a:buFont typeface="Arial" panose="020B0604020202020204" pitchFamily="34" charset="0"/>
              <a:buChar char="•"/>
            </a:pPr>
            <a:r>
              <a:rPr lang="en-US" dirty="0"/>
              <a:t>Teacher Professional Development</a:t>
            </a:r>
          </a:p>
          <a:p>
            <a:pPr marL="640594" lvl="1" indent="-174708">
              <a:buFont typeface="Arial" panose="020B0604020202020204" pitchFamily="34" charset="0"/>
              <a:buChar char="•"/>
            </a:pPr>
            <a:r>
              <a:rPr lang="en-US" dirty="0"/>
              <a:t>Writing </a:t>
            </a:r>
          </a:p>
          <a:p>
            <a:pPr marL="640594" lvl="1" indent="-174708">
              <a:buFont typeface="Arial" panose="020B0604020202020204" pitchFamily="34" charset="0"/>
              <a:buChar char="•"/>
            </a:pPr>
            <a:endParaRPr lang="en-US" dirty="0"/>
          </a:p>
          <a:p>
            <a:pPr marL="174708" indent="-174708">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defTabSz="465887"/>
            <a:fld id="{0224F645-BDBC-B44D-AFA8-8A408472BAF7}" type="slidenum">
              <a:rPr lang="en-US">
                <a:solidFill>
                  <a:prstClr val="black"/>
                </a:solidFill>
                <a:latin typeface="Calibri" panose="020F0502020204030204"/>
              </a:rPr>
              <a:pPr defTabSz="465887"/>
              <a:t>6</a:t>
            </a:fld>
            <a:endParaRPr lang="en-US">
              <a:solidFill>
                <a:prstClr val="black"/>
              </a:solidFill>
              <a:latin typeface="Calibri" panose="020F0502020204030204"/>
            </a:endParaRPr>
          </a:p>
        </p:txBody>
      </p:sp>
    </p:spTree>
    <p:extLst>
      <p:ext uri="{BB962C8B-B14F-4D97-AF65-F5344CB8AC3E}">
        <p14:creationId xmlns:p14="http://schemas.microsoft.com/office/powerpoint/2010/main" val="21149793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24F645-BDBC-B44D-AFA8-8A408472BAF7}" type="slidenum">
              <a:rPr lang="en-US" smtClean="0"/>
              <a:t>7</a:t>
            </a:fld>
            <a:endParaRPr lang="en-US"/>
          </a:p>
        </p:txBody>
      </p:sp>
    </p:spTree>
    <p:extLst>
      <p:ext uri="{BB962C8B-B14F-4D97-AF65-F5344CB8AC3E}">
        <p14:creationId xmlns:p14="http://schemas.microsoft.com/office/powerpoint/2010/main" val="23602460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24F645-BDBC-B44D-AFA8-8A408472BAF7}" type="slidenum">
              <a:rPr lang="en-US" smtClean="0"/>
              <a:t>8</a:t>
            </a:fld>
            <a:endParaRPr lang="en-US"/>
          </a:p>
        </p:txBody>
      </p:sp>
    </p:spTree>
    <p:extLst>
      <p:ext uri="{BB962C8B-B14F-4D97-AF65-F5344CB8AC3E}">
        <p14:creationId xmlns:p14="http://schemas.microsoft.com/office/powerpoint/2010/main" val="21335719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defTabSz="465887"/>
            <a:fld id="{0224F645-BDBC-B44D-AFA8-8A408472BAF7}" type="slidenum">
              <a:rPr lang="en-US">
                <a:solidFill>
                  <a:prstClr val="black"/>
                </a:solidFill>
                <a:latin typeface="Calibri" panose="020F0502020204030204"/>
              </a:rPr>
              <a:pPr defTabSz="465887"/>
              <a:t>9</a:t>
            </a:fld>
            <a:endParaRPr lang="en-US">
              <a:solidFill>
                <a:prstClr val="black"/>
              </a:solidFill>
              <a:latin typeface="Calibri" panose="020F0502020204030204"/>
            </a:endParaRPr>
          </a:p>
        </p:txBody>
      </p:sp>
    </p:spTree>
    <p:extLst>
      <p:ext uri="{BB962C8B-B14F-4D97-AF65-F5344CB8AC3E}">
        <p14:creationId xmlns:p14="http://schemas.microsoft.com/office/powerpoint/2010/main" val="24507298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Tree>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4878552-C6B4-0B46-9D3D-A87C12AD75F7}"/>
              </a:ext>
            </a:extLst>
          </p:cNvPr>
          <p:cNvSpPr>
            <a:spLocks noGrp="1"/>
          </p:cNvSpPr>
          <p:nvPr>
            <p:ph type="dt" sz="half" idx="10"/>
          </p:nvPr>
        </p:nvSpPr>
        <p:spPr/>
        <p:txBody>
          <a:bodyPr/>
          <a:lstStyle/>
          <a:p>
            <a:fld id="{E526CFAD-18DF-CA48-9034-07D10085E4E7}" type="datetimeFigureOut">
              <a:rPr lang="en-US" smtClean="0"/>
              <a:t>11/21/19</a:t>
            </a:fld>
            <a:endParaRPr lang="en-US"/>
          </a:p>
        </p:txBody>
      </p:sp>
      <p:sp>
        <p:nvSpPr>
          <p:cNvPr id="3" name="Footer Placeholder 2">
            <a:extLst>
              <a:ext uri="{FF2B5EF4-FFF2-40B4-BE49-F238E27FC236}">
                <a16:creationId xmlns:a16="http://schemas.microsoft.com/office/drawing/2014/main" id="{25868279-5634-3946-ABD6-EDF4D6BAD96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D06BA1B-0A17-AF47-B0BA-20CB2891CF8D}"/>
              </a:ext>
            </a:extLst>
          </p:cNvPr>
          <p:cNvSpPr>
            <a:spLocks noGrp="1"/>
          </p:cNvSpPr>
          <p:nvPr>
            <p:ph type="sldNum" sz="quarter" idx="12"/>
          </p:nvPr>
        </p:nvSpPr>
        <p:spPr/>
        <p:txBody>
          <a:bodyPr/>
          <a:lstStyle/>
          <a:p>
            <a:fld id="{B8437D15-CA14-6743-A074-25E995CAB435}" type="slidenum">
              <a:rPr lang="en-US" smtClean="0"/>
              <a:t>‹#›</a:t>
            </a:fld>
            <a:endParaRPr lang="en-US"/>
          </a:p>
        </p:txBody>
      </p:sp>
    </p:spTree>
    <p:extLst>
      <p:ext uri="{BB962C8B-B14F-4D97-AF65-F5344CB8AC3E}">
        <p14:creationId xmlns:p14="http://schemas.microsoft.com/office/powerpoint/2010/main" val="30775765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0B69D-EFDA-EB43-A8E8-9F718BC7609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3B05091-31B6-3F47-B829-9B1DDA52EB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3590CEF-BB33-F245-8928-093F2DD4D1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4B2DFA6-B036-D143-B511-C11AFE8CFAEE}"/>
              </a:ext>
            </a:extLst>
          </p:cNvPr>
          <p:cNvSpPr>
            <a:spLocks noGrp="1"/>
          </p:cNvSpPr>
          <p:nvPr>
            <p:ph type="dt" sz="half" idx="10"/>
          </p:nvPr>
        </p:nvSpPr>
        <p:spPr/>
        <p:txBody>
          <a:bodyPr/>
          <a:lstStyle/>
          <a:p>
            <a:fld id="{E526CFAD-18DF-CA48-9034-07D10085E4E7}" type="datetimeFigureOut">
              <a:rPr lang="en-US" smtClean="0"/>
              <a:t>11/21/19</a:t>
            </a:fld>
            <a:endParaRPr lang="en-US"/>
          </a:p>
        </p:txBody>
      </p:sp>
      <p:sp>
        <p:nvSpPr>
          <p:cNvPr id="6" name="Footer Placeholder 5">
            <a:extLst>
              <a:ext uri="{FF2B5EF4-FFF2-40B4-BE49-F238E27FC236}">
                <a16:creationId xmlns:a16="http://schemas.microsoft.com/office/drawing/2014/main" id="{C7CAECBA-F3E5-3547-A7AF-FFFFF31049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94B48C-B37C-5842-ADFF-EB9DCF3837CC}"/>
              </a:ext>
            </a:extLst>
          </p:cNvPr>
          <p:cNvSpPr>
            <a:spLocks noGrp="1"/>
          </p:cNvSpPr>
          <p:nvPr>
            <p:ph type="sldNum" sz="quarter" idx="12"/>
          </p:nvPr>
        </p:nvSpPr>
        <p:spPr/>
        <p:txBody>
          <a:bodyPr/>
          <a:lstStyle/>
          <a:p>
            <a:fld id="{B8437D15-CA14-6743-A074-25E995CAB435}" type="slidenum">
              <a:rPr lang="en-US" smtClean="0"/>
              <a:t>‹#›</a:t>
            </a:fld>
            <a:endParaRPr lang="en-US"/>
          </a:p>
        </p:txBody>
      </p:sp>
    </p:spTree>
    <p:extLst>
      <p:ext uri="{BB962C8B-B14F-4D97-AF65-F5344CB8AC3E}">
        <p14:creationId xmlns:p14="http://schemas.microsoft.com/office/powerpoint/2010/main" val="42136034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C54CA-B61C-9947-B4CD-9480CC2E54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8D6CE94-2EBD-EE48-B224-C7B69D3CCF0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6B6DADC-51FD-B045-881F-1C44D504D9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D919F86-4965-8846-AC28-3D23DB97A7C3}"/>
              </a:ext>
            </a:extLst>
          </p:cNvPr>
          <p:cNvSpPr>
            <a:spLocks noGrp="1"/>
          </p:cNvSpPr>
          <p:nvPr>
            <p:ph type="dt" sz="half" idx="10"/>
          </p:nvPr>
        </p:nvSpPr>
        <p:spPr/>
        <p:txBody>
          <a:bodyPr/>
          <a:lstStyle/>
          <a:p>
            <a:fld id="{E526CFAD-18DF-CA48-9034-07D10085E4E7}" type="datetimeFigureOut">
              <a:rPr lang="en-US" smtClean="0"/>
              <a:t>11/21/19</a:t>
            </a:fld>
            <a:endParaRPr lang="en-US"/>
          </a:p>
        </p:txBody>
      </p:sp>
      <p:sp>
        <p:nvSpPr>
          <p:cNvPr id="6" name="Footer Placeholder 5">
            <a:extLst>
              <a:ext uri="{FF2B5EF4-FFF2-40B4-BE49-F238E27FC236}">
                <a16:creationId xmlns:a16="http://schemas.microsoft.com/office/drawing/2014/main" id="{A8B98BAC-5AA0-8A4D-8BDF-A3AF321CC0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D49138-5049-6847-900B-C46F88E6CCD3}"/>
              </a:ext>
            </a:extLst>
          </p:cNvPr>
          <p:cNvSpPr>
            <a:spLocks noGrp="1"/>
          </p:cNvSpPr>
          <p:nvPr>
            <p:ph type="sldNum" sz="quarter" idx="12"/>
          </p:nvPr>
        </p:nvSpPr>
        <p:spPr/>
        <p:txBody>
          <a:bodyPr/>
          <a:lstStyle/>
          <a:p>
            <a:fld id="{B8437D15-CA14-6743-A074-25E995CAB435}" type="slidenum">
              <a:rPr lang="en-US" smtClean="0"/>
              <a:t>‹#›</a:t>
            </a:fld>
            <a:endParaRPr lang="en-US"/>
          </a:p>
        </p:txBody>
      </p:sp>
    </p:spTree>
    <p:extLst>
      <p:ext uri="{BB962C8B-B14F-4D97-AF65-F5344CB8AC3E}">
        <p14:creationId xmlns:p14="http://schemas.microsoft.com/office/powerpoint/2010/main" val="38575949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7A428-0DFB-A64F-8CC8-897D410D49E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ADC76FC-C142-BE41-9CE3-926EE0F19E5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1036EC-4FE3-0248-9137-843D5BF78B8A}"/>
              </a:ext>
            </a:extLst>
          </p:cNvPr>
          <p:cNvSpPr>
            <a:spLocks noGrp="1"/>
          </p:cNvSpPr>
          <p:nvPr>
            <p:ph type="dt" sz="half" idx="10"/>
          </p:nvPr>
        </p:nvSpPr>
        <p:spPr/>
        <p:txBody>
          <a:bodyPr/>
          <a:lstStyle/>
          <a:p>
            <a:fld id="{E526CFAD-18DF-CA48-9034-07D10085E4E7}" type="datetimeFigureOut">
              <a:rPr lang="en-US" smtClean="0"/>
              <a:t>11/21/19</a:t>
            </a:fld>
            <a:endParaRPr lang="en-US"/>
          </a:p>
        </p:txBody>
      </p:sp>
      <p:sp>
        <p:nvSpPr>
          <p:cNvPr id="5" name="Footer Placeholder 4">
            <a:extLst>
              <a:ext uri="{FF2B5EF4-FFF2-40B4-BE49-F238E27FC236}">
                <a16:creationId xmlns:a16="http://schemas.microsoft.com/office/drawing/2014/main" id="{BD895C22-29E4-CB4C-9DDB-74B9AF8510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999F6B-1FBD-C34C-B817-95EAC8A90B62}"/>
              </a:ext>
            </a:extLst>
          </p:cNvPr>
          <p:cNvSpPr>
            <a:spLocks noGrp="1"/>
          </p:cNvSpPr>
          <p:nvPr>
            <p:ph type="sldNum" sz="quarter" idx="12"/>
          </p:nvPr>
        </p:nvSpPr>
        <p:spPr/>
        <p:txBody>
          <a:bodyPr/>
          <a:lstStyle/>
          <a:p>
            <a:fld id="{B8437D15-CA14-6743-A074-25E995CAB435}" type="slidenum">
              <a:rPr lang="en-US" smtClean="0"/>
              <a:t>‹#›</a:t>
            </a:fld>
            <a:endParaRPr lang="en-US"/>
          </a:p>
        </p:txBody>
      </p:sp>
    </p:spTree>
    <p:extLst>
      <p:ext uri="{BB962C8B-B14F-4D97-AF65-F5344CB8AC3E}">
        <p14:creationId xmlns:p14="http://schemas.microsoft.com/office/powerpoint/2010/main" val="13866809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FE6A16-1498-3847-AD0B-0189A738DB3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072A028-A82A-5042-8766-9288704B2DA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B731E9-C0FF-284C-BC55-F9B3DF05BD6A}"/>
              </a:ext>
            </a:extLst>
          </p:cNvPr>
          <p:cNvSpPr>
            <a:spLocks noGrp="1"/>
          </p:cNvSpPr>
          <p:nvPr>
            <p:ph type="dt" sz="half" idx="10"/>
          </p:nvPr>
        </p:nvSpPr>
        <p:spPr/>
        <p:txBody>
          <a:bodyPr/>
          <a:lstStyle/>
          <a:p>
            <a:fld id="{E526CFAD-18DF-CA48-9034-07D10085E4E7}" type="datetimeFigureOut">
              <a:rPr lang="en-US" smtClean="0"/>
              <a:t>11/21/19</a:t>
            </a:fld>
            <a:endParaRPr lang="en-US"/>
          </a:p>
        </p:txBody>
      </p:sp>
      <p:sp>
        <p:nvSpPr>
          <p:cNvPr id="5" name="Footer Placeholder 4">
            <a:extLst>
              <a:ext uri="{FF2B5EF4-FFF2-40B4-BE49-F238E27FC236}">
                <a16:creationId xmlns:a16="http://schemas.microsoft.com/office/drawing/2014/main" id="{BE551E70-8A52-CA47-BE88-95B35CAF3F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1F04A5-64DA-3349-AE38-BC244DB0D894}"/>
              </a:ext>
            </a:extLst>
          </p:cNvPr>
          <p:cNvSpPr>
            <a:spLocks noGrp="1"/>
          </p:cNvSpPr>
          <p:nvPr>
            <p:ph type="sldNum" sz="quarter" idx="12"/>
          </p:nvPr>
        </p:nvSpPr>
        <p:spPr/>
        <p:txBody>
          <a:bodyPr/>
          <a:lstStyle/>
          <a:p>
            <a:fld id="{B8437D15-CA14-6743-A074-25E995CAB435}" type="slidenum">
              <a:rPr lang="en-US" smtClean="0"/>
              <a:t>‹#›</a:t>
            </a:fld>
            <a:endParaRPr lang="en-US"/>
          </a:p>
        </p:txBody>
      </p:sp>
    </p:spTree>
    <p:extLst>
      <p:ext uri="{BB962C8B-B14F-4D97-AF65-F5344CB8AC3E}">
        <p14:creationId xmlns:p14="http://schemas.microsoft.com/office/powerpoint/2010/main" val="33108529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964424" y="6272784"/>
            <a:ext cx="3273552" cy="365125"/>
          </a:xfrm>
          <a:prstGeom prst="rect">
            <a:avLst/>
          </a:prstGeom>
        </p:spPr>
        <p:txBody>
          <a:bodyPr/>
          <a:lstStyle/>
          <a:p>
            <a:fld id="{5586B75A-687E-405C-8A0B-8D00578BA2C3}" type="datetimeFigureOut">
              <a:rPr lang="en-US" smtClean="0"/>
              <a:pPr/>
              <a:t>11/21/19</a:t>
            </a:fld>
            <a:endParaRPr lang="en-US" dirty="0"/>
          </a:p>
        </p:txBody>
      </p:sp>
      <p:sp>
        <p:nvSpPr>
          <p:cNvPr id="5" name="Footer Placeholder 4"/>
          <p:cNvSpPr>
            <a:spLocks noGrp="1"/>
          </p:cNvSpPr>
          <p:nvPr>
            <p:ph type="ftr" sz="quarter" idx="11"/>
          </p:nvPr>
        </p:nvSpPr>
        <p:spPr>
          <a:xfrm>
            <a:off x="1088136" y="6272784"/>
            <a:ext cx="6327648"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11311128" y="6272784"/>
            <a:ext cx="640080" cy="365125"/>
          </a:xfrm>
          <a:prstGeom prst="rect">
            <a:avLst/>
          </a:prstGeom>
        </p:spPr>
        <p:txBody>
          <a:bodyPr/>
          <a:lstStyle/>
          <a:p>
            <a:fld id="{4FAB73BC-B049-4115-A692-8D63A059BFB8}" type="slidenum">
              <a:rPr lang="en-US" smtClean="0"/>
              <a:pPr/>
              <a:t>‹#›</a:t>
            </a:fld>
            <a:endParaRPr lang="en-US" dirty="0"/>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20F34-166F-5F47-937D-AACC2A34426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61C7082-883E-234B-A443-9F840ED36699}"/>
              </a:ext>
            </a:extLst>
          </p:cNvPr>
          <p:cNvSpPr>
            <a:spLocks noGrp="1"/>
          </p:cNvSpPr>
          <p:nvPr>
            <p:ph type="dt" sz="half" idx="10"/>
          </p:nvPr>
        </p:nvSpPr>
        <p:spPr>
          <a:xfrm>
            <a:off x="7964424" y="6272784"/>
            <a:ext cx="3273552" cy="365125"/>
          </a:xfrm>
          <a:prstGeom prst="rect">
            <a:avLst/>
          </a:prstGeom>
        </p:spPr>
        <p:txBody>
          <a:bodyPr/>
          <a:lstStyle/>
          <a:p>
            <a:fld id="{5586B75A-687E-405C-8A0B-8D00578BA2C3}" type="datetimeFigureOut">
              <a:rPr lang="en-US" smtClean="0"/>
              <a:pPr/>
              <a:t>11/21/19</a:t>
            </a:fld>
            <a:endParaRPr lang="en-US" dirty="0"/>
          </a:p>
        </p:txBody>
      </p:sp>
      <p:sp>
        <p:nvSpPr>
          <p:cNvPr id="4" name="Footer Placeholder 3">
            <a:extLst>
              <a:ext uri="{FF2B5EF4-FFF2-40B4-BE49-F238E27FC236}">
                <a16:creationId xmlns:a16="http://schemas.microsoft.com/office/drawing/2014/main" id="{C1AA81D2-1425-4F41-AC25-820019EDCF18}"/>
              </a:ext>
            </a:extLst>
          </p:cNvPr>
          <p:cNvSpPr>
            <a:spLocks noGrp="1"/>
          </p:cNvSpPr>
          <p:nvPr>
            <p:ph type="ftr" sz="quarter" idx="11"/>
          </p:nvPr>
        </p:nvSpPr>
        <p:spPr>
          <a:xfrm>
            <a:off x="1088136" y="6272784"/>
            <a:ext cx="6327648" cy="365125"/>
          </a:xfrm>
          <a:prstGeom prst="rect">
            <a:avLst/>
          </a:prstGeom>
        </p:spPr>
        <p:txBody>
          <a:bodyPr/>
          <a:lstStyle/>
          <a:p>
            <a:endParaRPr lang="en-US" dirty="0"/>
          </a:p>
        </p:txBody>
      </p:sp>
      <p:sp>
        <p:nvSpPr>
          <p:cNvPr id="5" name="Slide Number Placeholder 4">
            <a:extLst>
              <a:ext uri="{FF2B5EF4-FFF2-40B4-BE49-F238E27FC236}">
                <a16:creationId xmlns:a16="http://schemas.microsoft.com/office/drawing/2014/main" id="{29B258BF-CE1B-E24F-AE68-FA3CB94D0537}"/>
              </a:ext>
            </a:extLst>
          </p:cNvPr>
          <p:cNvSpPr>
            <a:spLocks noGrp="1"/>
          </p:cNvSpPr>
          <p:nvPr>
            <p:ph type="sldNum" sz="quarter" idx="12"/>
          </p:nvPr>
        </p:nvSpPr>
        <p:spPr>
          <a:xfrm>
            <a:off x="11311128" y="6272784"/>
            <a:ext cx="640080" cy="365125"/>
          </a:xfrm>
          <a:prstGeom prst="rect">
            <a:avLst/>
          </a:prstGeom>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9561059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30C1D-BB74-B341-89E9-BCBA3B2506B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6EE0AA6-2D79-CE4B-8284-CDC4CBEC1DD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ADF2619-F80D-F34F-8A87-B7DE62AA3ADD}"/>
              </a:ext>
            </a:extLst>
          </p:cNvPr>
          <p:cNvSpPr>
            <a:spLocks noGrp="1"/>
          </p:cNvSpPr>
          <p:nvPr>
            <p:ph type="dt" sz="half" idx="10"/>
          </p:nvPr>
        </p:nvSpPr>
        <p:spPr/>
        <p:txBody>
          <a:bodyPr/>
          <a:lstStyle/>
          <a:p>
            <a:fld id="{E526CFAD-18DF-CA48-9034-07D10085E4E7}" type="datetimeFigureOut">
              <a:rPr lang="en-US" smtClean="0"/>
              <a:t>11/21/19</a:t>
            </a:fld>
            <a:endParaRPr lang="en-US"/>
          </a:p>
        </p:txBody>
      </p:sp>
      <p:sp>
        <p:nvSpPr>
          <p:cNvPr id="5" name="Footer Placeholder 4">
            <a:extLst>
              <a:ext uri="{FF2B5EF4-FFF2-40B4-BE49-F238E27FC236}">
                <a16:creationId xmlns:a16="http://schemas.microsoft.com/office/drawing/2014/main" id="{7E746D77-E637-CC4D-83DD-CC9647CDFD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BF4115-51F0-6E4C-9C8A-E47B8FE2E70D}"/>
              </a:ext>
            </a:extLst>
          </p:cNvPr>
          <p:cNvSpPr>
            <a:spLocks noGrp="1"/>
          </p:cNvSpPr>
          <p:nvPr>
            <p:ph type="sldNum" sz="quarter" idx="12"/>
          </p:nvPr>
        </p:nvSpPr>
        <p:spPr/>
        <p:txBody>
          <a:bodyPr/>
          <a:lstStyle/>
          <a:p>
            <a:fld id="{B8437D15-CA14-6743-A074-25E995CAB435}" type="slidenum">
              <a:rPr lang="en-US" smtClean="0"/>
              <a:t>‹#›</a:t>
            </a:fld>
            <a:endParaRPr lang="en-US"/>
          </a:p>
        </p:txBody>
      </p:sp>
    </p:spTree>
    <p:extLst>
      <p:ext uri="{BB962C8B-B14F-4D97-AF65-F5344CB8AC3E}">
        <p14:creationId xmlns:p14="http://schemas.microsoft.com/office/powerpoint/2010/main" val="17097091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D7C51-FC02-0145-99AF-9DF77E0CB6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C48311E-08FA-7346-B6A9-B72DB3A551C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97E819-EE40-8749-BB71-7A45DE30983A}"/>
              </a:ext>
            </a:extLst>
          </p:cNvPr>
          <p:cNvSpPr>
            <a:spLocks noGrp="1"/>
          </p:cNvSpPr>
          <p:nvPr>
            <p:ph type="dt" sz="half" idx="10"/>
          </p:nvPr>
        </p:nvSpPr>
        <p:spPr/>
        <p:txBody>
          <a:bodyPr/>
          <a:lstStyle/>
          <a:p>
            <a:fld id="{E526CFAD-18DF-CA48-9034-07D10085E4E7}" type="datetimeFigureOut">
              <a:rPr lang="en-US" smtClean="0"/>
              <a:t>11/21/19</a:t>
            </a:fld>
            <a:endParaRPr lang="en-US"/>
          </a:p>
        </p:txBody>
      </p:sp>
      <p:sp>
        <p:nvSpPr>
          <p:cNvPr id="5" name="Footer Placeholder 4">
            <a:extLst>
              <a:ext uri="{FF2B5EF4-FFF2-40B4-BE49-F238E27FC236}">
                <a16:creationId xmlns:a16="http://schemas.microsoft.com/office/drawing/2014/main" id="{77F0DDDA-3928-9F4E-9690-591E03046F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26316C-A61D-9A42-BBE2-F18C55BB85C0}"/>
              </a:ext>
            </a:extLst>
          </p:cNvPr>
          <p:cNvSpPr>
            <a:spLocks noGrp="1"/>
          </p:cNvSpPr>
          <p:nvPr>
            <p:ph type="sldNum" sz="quarter" idx="12"/>
          </p:nvPr>
        </p:nvSpPr>
        <p:spPr/>
        <p:txBody>
          <a:bodyPr/>
          <a:lstStyle/>
          <a:p>
            <a:fld id="{B8437D15-CA14-6743-A074-25E995CAB435}" type="slidenum">
              <a:rPr lang="en-US" smtClean="0"/>
              <a:t>‹#›</a:t>
            </a:fld>
            <a:endParaRPr lang="en-US"/>
          </a:p>
        </p:txBody>
      </p:sp>
    </p:spTree>
    <p:extLst>
      <p:ext uri="{BB962C8B-B14F-4D97-AF65-F5344CB8AC3E}">
        <p14:creationId xmlns:p14="http://schemas.microsoft.com/office/powerpoint/2010/main" val="40968161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E27B5-7084-9E4D-BC2C-3C4489BB3EE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80218CB-63B4-8148-ADF2-C47B3BE8926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AD48EB2-5CC8-3744-9034-482D0187742B}"/>
              </a:ext>
            </a:extLst>
          </p:cNvPr>
          <p:cNvSpPr>
            <a:spLocks noGrp="1"/>
          </p:cNvSpPr>
          <p:nvPr>
            <p:ph type="dt" sz="half" idx="10"/>
          </p:nvPr>
        </p:nvSpPr>
        <p:spPr/>
        <p:txBody>
          <a:bodyPr/>
          <a:lstStyle/>
          <a:p>
            <a:fld id="{E526CFAD-18DF-CA48-9034-07D10085E4E7}" type="datetimeFigureOut">
              <a:rPr lang="en-US" smtClean="0"/>
              <a:t>11/21/19</a:t>
            </a:fld>
            <a:endParaRPr lang="en-US"/>
          </a:p>
        </p:txBody>
      </p:sp>
      <p:sp>
        <p:nvSpPr>
          <p:cNvPr id="5" name="Footer Placeholder 4">
            <a:extLst>
              <a:ext uri="{FF2B5EF4-FFF2-40B4-BE49-F238E27FC236}">
                <a16:creationId xmlns:a16="http://schemas.microsoft.com/office/drawing/2014/main" id="{06796FEA-469D-974E-AAE8-280E0F7D88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6F05C2-C76F-664E-AB34-DD851A9110D7}"/>
              </a:ext>
            </a:extLst>
          </p:cNvPr>
          <p:cNvSpPr>
            <a:spLocks noGrp="1"/>
          </p:cNvSpPr>
          <p:nvPr>
            <p:ph type="sldNum" sz="quarter" idx="12"/>
          </p:nvPr>
        </p:nvSpPr>
        <p:spPr/>
        <p:txBody>
          <a:bodyPr/>
          <a:lstStyle/>
          <a:p>
            <a:fld id="{B8437D15-CA14-6743-A074-25E995CAB435}" type="slidenum">
              <a:rPr lang="en-US" smtClean="0"/>
              <a:t>‹#›</a:t>
            </a:fld>
            <a:endParaRPr lang="en-US"/>
          </a:p>
        </p:txBody>
      </p:sp>
    </p:spTree>
    <p:extLst>
      <p:ext uri="{BB962C8B-B14F-4D97-AF65-F5344CB8AC3E}">
        <p14:creationId xmlns:p14="http://schemas.microsoft.com/office/powerpoint/2010/main" val="411350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88835-470C-DB42-BFBE-E8A170FD12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338ACE-8C31-EE41-9479-32BC77AA4BE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6D874A7-A00D-F947-B9C4-AE9062643BA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3E71581-33D7-7E47-9BBC-AE225E552765}"/>
              </a:ext>
            </a:extLst>
          </p:cNvPr>
          <p:cNvSpPr>
            <a:spLocks noGrp="1"/>
          </p:cNvSpPr>
          <p:nvPr>
            <p:ph type="dt" sz="half" idx="10"/>
          </p:nvPr>
        </p:nvSpPr>
        <p:spPr/>
        <p:txBody>
          <a:bodyPr/>
          <a:lstStyle/>
          <a:p>
            <a:fld id="{E526CFAD-18DF-CA48-9034-07D10085E4E7}" type="datetimeFigureOut">
              <a:rPr lang="en-US" smtClean="0"/>
              <a:t>11/21/19</a:t>
            </a:fld>
            <a:endParaRPr lang="en-US"/>
          </a:p>
        </p:txBody>
      </p:sp>
      <p:sp>
        <p:nvSpPr>
          <p:cNvPr id="6" name="Footer Placeholder 5">
            <a:extLst>
              <a:ext uri="{FF2B5EF4-FFF2-40B4-BE49-F238E27FC236}">
                <a16:creationId xmlns:a16="http://schemas.microsoft.com/office/drawing/2014/main" id="{8B49953F-F017-5544-A814-8869E560F7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78B7CD-6CC9-7640-AD30-FC524DB3104F}"/>
              </a:ext>
            </a:extLst>
          </p:cNvPr>
          <p:cNvSpPr>
            <a:spLocks noGrp="1"/>
          </p:cNvSpPr>
          <p:nvPr>
            <p:ph type="sldNum" sz="quarter" idx="12"/>
          </p:nvPr>
        </p:nvSpPr>
        <p:spPr/>
        <p:txBody>
          <a:bodyPr/>
          <a:lstStyle/>
          <a:p>
            <a:fld id="{B8437D15-CA14-6743-A074-25E995CAB435}" type="slidenum">
              <a:rPr lang="en-US" smtClean="0"/>
              <a:t>‹#›</a:t>
            </a:fld>
            <a:endParaRPr lang="en-US"/>
          </a:p>
        </p:txBody>
      </p:sp>
    </p:spTree>
    <p:extLst>
      <p:ext uri="{BB962C8B-B14F-4D97-AF65-F5344CB8AC3E}">
        <p14:creationId xmlns:p14="http://schemas.microsoft.com/office/powerpoint/2010/main" val="42121062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F0E9F-D382-5B42-8B61-06292D7E4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76AB08D-9232-4A44-980D-D6F8C9858BC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057DC78-C8F0-DE47-82B0-E8CC3716F16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DBFE3D3-DCD0-B643-A2F1-C3BBD334910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FCF0665-6E42-334D-9A9E-25CB9C67B81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486EDBF-FD4C-5840-BCAB-F690EB46CE3B}"/>
              </a:ext>
            </a:extLst>
          </p:cNvPr>
          <p:cNvSpPr>
            <a:spLocks noGrp="1"/>
          </p:cNvSpPr>
          <p:nvPr>
            <p:ph type="dt" sz="half" idx="10"/>
          </p:nvPr>
        </p:nvSpPr>
        <p:spPr/>
        <p:txBody>
          <a:bodyPr/>
          <a:lstStyle/>
          <a:p>
            <a:fld id="{E526CFAD-18DF-CA48-9034-07D10085E4E7}" type="datetimeFigureOut">
              <a:rPr lang="en-US" smtClean="0"/>
              <a:t>11/21/19</a:t>
            </a:fld>
            <a:endParaRPr lang="en-US"/>
          </a:p>
        </p:txBody>
      </p:sp>
      <p:sp>
        <p:nvSpPr>
          <p:cNvPr id="8" name="Footer Placeholder 7">
            <a:extLst>
              <a:ext uri="{FF2B5EF4-FFF2-40B4-BE49-F238E27FC236}">
                <a16:creationId xmlns:a16="http://schemas.microsoft.com/office/drawing/2014/main" id="{D9CED8A1-8CE2-F449-94DE-41DFEA5171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3605F95-4E9B-764A-8313-AC0AB7634C24}"/>
              </a:ext>
            </a:extLst>
          </p:cNvPr>
          <p:cNvSpPr>
            <a:spLocks noGrp="1"/>
          </p:cNvSpPr>
          <p:nvPr>
            <p:ph type="sldNum" sz="quarter" idx="12"/>
          </p:nvPr>
        </p:nvSpPr>
        <p:spPr/>
        <p:txBody>
          <a:bodyPr/>
          <a:lstStyle/>
          <a:p>
            <a:fld id="{B8437D15-CA14-6743-A074-25E995CAB435}" type="slidenum">
              <a:rPr lang="en-US" smtClean="0"/>
              <a:t>‹#›</a:t>
            </a:fld>
            <a:endParaRPr lang="en-US"/>
          </a:p>
        </p:txBody>
      </p:sp>
    </p:spTree>
    <p:extLst>
      <p:ext uri="{BB962C8B-B14F-4D97-AF65-F5344CB8AC3E}">
        <p14:creationId xmlns:p14="http://schemas.microsoft.com/office/powerpoint/2010/main" val="28530213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D6202-5F7B-FE40-BC4E-7257583477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8637A9D-A708-9D46-9055-526F600CA21F}"/>
              </a:ext>
            </a:extLst>
          </p:cNvPr>
          <p:cNvSpPr>
            <a:spLocks noGrp="1"/>
          </p:cNvSpPr>
          <p:nvPr>
            <p:ph type="dt" sz="half" idx="10"/>
          </p:nvPr>
        </p:nvSpPr>
        <p:spPr/>
        <p:txBody>
          <a:bodyPr/>
          <a:lstStyle/>
          <a:p>
            <a:fld id="{E526CFAD-18DF-CA48-9034-07D10085E4E7}" type="datetimeFigureOut">
              <a:rPr lang="en-US" smtClean="0"/>
              <a:t>11/21/19</a:t>
            </a:fld>
            <a:endParaRPr lang="en-US"/>
          </a:p>
        </p:txBody>
      </p:sp>
      <p:sp>
        <p:nvSpPr>
          <p:cNvPr id="4" name="Footer Placeholder 3">
            <a:extLst>
              <a:ext uri="{FF2B5EF4-FFF2-40B4-BE49-F238E27FC236}">
                <a16:creationId xmlns:a16="http://schemas.microsoft.com/office/drawing/2014/main" id="{D10CE53F-02BC-4044-B20C-B5B16A07C1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1A688BA-4EDB-5D46-BF49-9F2B97A76F98}"/>
              </a:ext>
            </a:extLst>
          </p:cNvPr>
          <p:cNvSpPr>
            <a:spLocks noGrp="1"/>
          </p:cNvSpPr>
          <p:nvPr>
            <p:ph type="sldNum" sz="quarter" idx="12"/>
          </p:nvPr>
        </p:nvSpPr>
        <p:spPr/>
        <p:txBody>
          <a:bodyPr/>
          <a:lstStyle/>
          <a:p>
            <a:fld id="{B8437D15-CA14-6743-A074-25E995CAB435}" type="slidenum">
              <a:rPr lang="en-US" smtClean="0"/>
              <a:t>‹#›</a:t>
            </a:fld>
            <a:endParaRPr lang="en-US"/>
          </a:p>
        </p:txBody>
      </p:sp>
    </p:spTree>
    <p:extLst>
      <p:ext uri="{BB962C8B-B14F-4D97-AF65-F5344CB8AC3E}">
        <p14:creationId xmlns:p14="http://schemas.microsoft.com/office/powerpoint/2010/main" val="423154608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theme" Target="../theme/theme2.xml"/><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74400214"/>
      </p:ext>
    </p:extLst>
  </p:cSld>
  <p:clrMap bg1="lt1" tx1="dk1" bg2="lt2" tx2="dk2" accent1="accent1" accent2="accent2" accent3="accent3" accent4="accent4" accent5="accent5" accent6="accent6" hlink="hlink" folHlink="folHlink"/>
  <p:sldLayoutIdLst>
    <p:sldLayoutId id="2147483877" r:id="rId1"/>
    <p:sldLayoutId id="2147483878" r:id="rId2"/>
    <p:sldLayoutId id="2147483900" r:id="rId3"/>
  </p:sldLayoutIdLst>
  <p:hf sldNum="0" hdr="0" ftr="0" dt="0"/>
  <p:txStyles>
    <p:titleStyle>
      <a:lvl1pPr algn="l" defTabSz="914400" rtl="0" eaLnBrk="1" latinLnBrk="0" hangingPunct="1">
        <a:lnSpc>
          <a:spcPct val="90000"/>
        </a:lnSpc>
        <a:spcBef>
          <a:spcPct val="0"/>
        </a:spcBef>
        <a:buNone/>
        <a:defRPr sz="4500" kern="1200" cap="none" baseline="0">
          <a:blipFill>
            <a:blip r:embed="rId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0" indent="0" algn="l" defTabSz="914400" rtl="0" eaLnBrk="1" latinLnBrk="0" hangingPunct="1">
        <a:lnSpc>
          <a:spcPct val="90000"/>
        </a:lnSpc>
        <a:spcBef>
          <a:spcPts val="1200"/>
        </a:spcBef>
        <a:buClr>
          <a:srgbClr val="005493"/>
        </a:buClr>
        <a:buSzPct val="90000"/>
        <a:buFont typeface="Wingdings" pitchFamily="2" charset="2"/>
        <a:buNone/>
        <a:defRPr sz="2400" kern="1200">
          <a:solidFill>
            <a:schemeClr val="tx1"/>
          </a:solidFill>
          <a:latin typeface="+mj-lt"/>
          <a:ea typeface="+mn-ea"/>
          <a:cs typeface="+mn-cs"/>
        </a:defRPr>
      </a:lvl1pPr>
      <a:lvl2pPr marL="457200" indent="-182880" algn="l" defTabSz="914400" rtl="0" eaLnBrk="1" latinLnBrk="0" hangingPunct="1">
        <a:lnSpc>
          <a:spcPct val="90000"/>
        </a:lnSpc>
        <a:spcBef>
          <a:spcPts val="400"/>
        </a:spcBef>
        <a:spcAft>
          <a:spcPts val="200"/>
        </a:spcAft>
        <a:buClr>
          <a:srgbClr val="005493"/>
        </a:buClr>
        <a:buSzPct val="90000"/>
        <a:buFont typeface="Wingdings" pitchFamily="2" charset="2"/>
        <a:buChar char="§"/>
        <a:defRPr sz="24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rgbClr val="005493"/>
        </a:buClr>
        <a:buSzPct val="90000"/>
        <a:buFont typeface="System Font Regular"/>
        <a:buChar char="–"/>
        <a:defRPr sz="24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rgbClr val="005493"/>
        </a:buClr>
        <a:buSzPct val="90000"/>
        <a:buFont typeface="Wingdings" pitchFamily="2" charset="2"/>
        <a:buChar char="§"/>
        <a:defRPr sz="24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rgbClr val="005493"/>
        </a:buClr>
        <a:buSzPct val="90000"/>
        <a:buFont typeface="Wingdings" pitchFamily="2" charset="2"/>
        <a:buChar char="§"/>
        <a:defRPr sz="24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2EFD13D-FBEA-C346-88BA-CFCA289F7C3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668F014-AFE0-134B-940B-6DD47547EAB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79D50F-B240-9648-ABE3-249E6D61B7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26CFAD-18DF-CA48-9034-07D10085E4E7}" type="datetimeFigureOut">
              <a:rPr lang="en-US" smtClean="0"/>
              <a:t>11/21/19</a:t>
            </a:fld>
            <a:endParaRPr lang="en-US"/>
          </a:p>
        </p:txBody>
      </p:sp>
      <p:sp>
        <p:nvSpPr>
          <p:cNvPr id="5" name="Footer Placeholder 4">
            <a:extLst>
              <a:ext uri="{FF2B5EF4-FFF2-40B4-BE49-F238E27FC236}">
                <a16:creationId xmlns:a16="http://schemas.microsoft.com/office/drawing/2014/main" id="{A8D754CD-3773-3840-8C50-5E2842562E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AC769F3-9E09-534A-89B8-A99EDB5B36B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437D15-CA14-6743-A074-25E995CAB435}" type="slidenum">
              <a:rPr lang="en-US" smtClean="0"/>
              <a:t>‹#›</a:t>
            </a:fld>
            <a:endParaRPr lang="en-US"/>
          </a:p>
        </p:txBody>
      </p:sp>
    </p:spTree>
    <p:extLst>
      <p:ext uri="{BB962C8B-B14F-4D97-AF65-F5344CB8AC3E}">
        <p14:creationId xmlns:p14="http://schemas.microsoft.com/office/powerpoint/2010/main" val="1298898038"/>
      </p:ext>
    </p:extLst>
  </p:cSld>
  <p:clrMap bg1="lt1" tx1="dk1" bg2="lt2" tx2="dk2" accent1="accent1" accent2="accent2" accent3="accent3" accent4="accent4" accent5="accent5" accent6="accent6" hlink="hlink" folHlink="folHlink"/>
  <p:sldLayoutIdLst>
    <p:sldLayoutId id="2147483889" r:id="rId1"/>
    <p:sldLayoutId id="2147483890" r:id="rId2"/>
    <p:sldLayoutId id="2147483891" r:id="rId3"/>
    <p:sldLayoutId id="2147483892" r:id="rId4"/>
    <p:sldLayoutId id="2147483893" r:id="rId5"/>
    <p:sldLayoutId id="2147483894" r:id="rId6"/>
    <p:sldLayoutId id="2147483895" r:id="rId7"/>
    <p:sldLayoutId id="2147483896" r:id="rId8"/>
    <p:sldLayoutId id="2147483897" r:id="rId9"/>
    <p:sldLayoutId id="2147483898" r:id="rId10"/>
    <p:sldLayoutId id="214748389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4.jpg"/><Relationship Id="rId7"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png"/></Relationships>
</file>

<file path=ppt/slides/_rels/slide11.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slideLayout" Target="../slideLayouts/slideLayout2.xml"/><Relationship Id="rId7" Type="http://schemas.openxmlformats.org/officeDocument/2006/relationships/image" Target="../media/image21.png"/><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20.png"/><Relationship Id="rId5" Type="http://schemas.openxmlformats.org/officeDocument/2006/relationships/image" Target="../media/image4.jp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8" Type="http://schemas.openxmlformats.org/officeDocument/2006/relationships/image" Target="../media/image29.jpg"/><Relationship Id="rId3" Type="http://schemas.openxmlformats.org/officeDocument/2006/relationships/image" Target="../media/image4.jpg"/><Relationship Id="rId7" Type="http://schemas.openxmlformats.org/officeDocument/2006/relationships/image" Target="../media/image28.jp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7.jpeg"/><Relationship Id="rId11" Type="http://schemas.openxmlformats.org/officeDocument/2006/relationships/image" Target="../media/image32.jpg"/><Relationship Id="rId5" Type="http://schemas.openxmlformats.org/officeDocument/2006/relationships/image" Target="../media/image26.jpeg"/><Relationship Id="rId10" Type="http://schemas.openxmlformats.org/officeDocument/2006/relationships/image" Target="../media/image31.jpeg"/><Relationship Id="rId4" Type="http://schemas.openxmlformats.org/officeDocument/2006/relationships/image" Target="../media/image25.jpeg"/><Relationship Id="rId9" Type="http://schemas.openxmlformats.org/officeDocument/2006/relationships/image" Target="../media/image30.jpeg"/></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7" Type="http://schemas.openxmlformats.org/officeDocument/2006/relationships/image" Target="../media/image36.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37.emf"/></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image" Target="../media/image38.png"/></Relationships>
</file>

<file path=ppt/slides/_rels/slide17.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4294967295"/>
          </p:nvPr>
        </p:nvSpPr>
        <p:spPr>
          <a:xfrm>
            <a:off x="0" y="6237288"/>
            <a:ext cx="11734800" cy="436562"/>
          </a:xfrm>
        </p:spPr>
        <p:txBody>
          <a:bodyPr>
            <a:noAutofit/>
          </a:bodyPr>
          <a:lstStyle/>
          <a:p>
            <a:pPr algn="ctr"/>
            <a:r>
              <a:rPr lang="en-US" sz="2200" dirty="0">
                <a:solidFill>
                  <a:schemeClr val="bg1"/>
                </a:solidFill>
              </a:rPr>
              <a:t>Lifelong Learning • Professional Development • Personal Enrichment</a:t>
            </a:r>
          </a:p>
        </p:txBody>
      </p:sp>
    </p:spTree>
    <p:extLst>
      <p:ext uri="{BB962C8B-B14F-4D97-AF65-F5344CB8AC3E}">
        <p14:creationId xmlns:p14="http://schemas.microsoft.com/office/powerpoint/2010/main" val="13963549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F858F18-5D3C-AC4B-93F0-076023A880D2}"/>
              </a:ext>
            </a:extLst>
          </p:cNvPr>
          <p:cNvSpPr>
            <a:spLocks noGrp="1"/>
          </p:cNvSpPr>
          <p:nvPr>
            <p:ph type="title"/>
          </p:nvPr>
        </p:nvSpPr>
        <p:spPr>
          <a:xfrm>
            <a:off x="6610524" y="179982"/>
            <a:ext cx="5581475" cy="2057805"/>
          </a:xfrm>
        </p:spPr>
        <p:txBody>
          <a:bodyPr>
            <a:normAutofit fontScale="90000"/>
          </a:bodyPr>
          <a:lstStyle/>
          <a:p>
            <a:r>
              <a:rPr lang="en-US" sz="4800" dirty="0">
                <a:solidFill>
                  <a:srgbClr val="005493"/>
                </a:solidFill>
              </a:rPr>
              <a:t>e-Communication</a:t>
            </a:r>
            <a:br>
              <a:rPr lang="en-US" sz="6600" dirty="0">
                <a:solidFill>
                  <a:srgbClr val="005493"/>
                </a:solidFill>
              </a:rPr>
            </a:br>
            <a:r>
              <a:rPr lang="en-US" sz="3300" dirty="0">
                <a:solidFill>
                  <a:srgbClr val="005493"/>
                </a:solidFill>
              </a:rPr>
              <a:t>Social Networking</a:t>
            </a:r>
            <a:br>
              <a:rPr lang="en-US" dirty="0">
                <a:solidFill>
                  <a:schemeClr val="tx1"/>
                </a:solidFill>
              </a:rPr>
            </a:br>
            <a:endParaRPr lang="en-US" sz="3100" dirty="0">
              <a:solidFill>
                <a:schemeClr val="tx1"/>
              </a:solidFill>
            </a:endParaRPr>
          </a:p>
        </p:txBody>
      </p:sp>
      <p:pic>
        <p:nvPicPr>
          <p:cNvPr id="10" name="Picture 9">
            <a:extLst>
              <a:ext uri="{FF2B5EF4-FFF2-40B4-BE49-F238E27FC236}">
                <a16:creationId xmlns:a16="http://schemas.microsoft.com/office/drawing/2014/main" id="{9D62F62F-E4DE-A343-B081-3AD306161AE8}"/>
              </a:ext>
            </a:extLst>
          </p:cNvPr>
          <p:cNvPicPr>
            <a:picLocks noChangeAspect="1"/>
          </p:cNvPicPr>
          <p:nvPr/>
        </p:nvPicPr>
        <p:blipFill>
          <a:blip r:embed="rId4"/>
          <a:stretch>
            <a:fillRect/>
          </a:stretch>
        </p:blipFill>
        <p:spPr>
          <a:xfrm>
            <a:off x="2841357" y="3325871"/>
            <a:ext cx="2231668" cy="3208584"/>
          </a:xfrm>
          <a:prstGeom prst="rect">
            <a:avLst/>
          </a:prstGeom>
          <a:effectLst>
            <a:outerShdw blurRad="50800" dist="38100" dir="2700000" algn="tl" rotWithShape="0">
              <a:prstClr val="black">
                <a:alpha val="40000"/>
              </a:prstClr>
            </a:outerShdw>
          </a:effectLst>
        </p:spPr>
      </p:pic>
      <p:pic>
        <p:nvPicPr>
          <p:cNvPr id="15" name="Picture 14">
            <a:extLst>
              <a:ext uri="{FF2B5EF4-FFF2-40B4-BE49-F238E27FC236}">
                <a16:creationId xmlns:a16="http://schemas.microsoft.com/office/drawing/2014/main" id="{5D26CFE6-EBE0-F643-8938-1951FFA07297}"/>
              </a:ext>
            </a:extLst>
          </p:cNvPr>
          <p:cNvPicPr>
            <a:picLocks noChangeAspect="1"/>
          </p:cNvPicPr>
          <p:nvPr/>
        </p:nvPicPr>
        <p:blipFill>
          <a:blip r:embed="rId5"/>
          <a:stretch>
            <a:fillRect/>
          </a:stretch>
        </p:blipFill>
        <p:spPr>
          <a:xfrm>
            <a:off x="419100" y="3308736"/>
            <a:ext cx="2291112" cy="3235050"/>
          </a:xfrm>
          <a:prstGeom prst="rect">
            <a:avLst/>
          </a:prstGeom>
          <a:effectLst>
            <a:outerShdw blurRad="50800" dist="38100" dir="2700000" algn="tl" rotWithShape="0">
              <a:prstClr val="black">
                <a:alpha val="40000"/>
              </a:prstClr>
            </a:outerShdw>
          </a:effectLst>
        </p:spPr>
      </p:pic>
      <p:pic>
        <p:nvPicPr>
          <p:cNvPr id="18" name="Picture 17">
            <a:extLst>
              <a:ext uri="{FF2B5EF4-FFF2-40B4-BE49-F238E27FC236}">
                <a16:creationId xmlns:a16="http://schemas.microsoft.com/office/drawing/2014/main" id="{F70342CD-EFFA-B445-9F66-0DA7B8929859}"/>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204170" y="1845892"/>
            <a:ext cx="2510756" cy="4688564"/>
          </a:xfrm>
          <a:prstGeom prst="rect">
            <a:avLst/>
          </a:prstGeom>
          <a:effectLst>
            <a:outerShdw blurRad="50800" dist="38100" dir="2700000" algn="tl" rotWithShape="0">
              <a:prstClr val="black">
                <a:alpha val="40000"/>
              </a:prstClr>
            </a:outerShdw>
          </a:effectLst>
        </p:spPr>
      </p:pic>
      <p:pic>
        <p:nvPicPr>
          <p:cNvPr id="20" name="Picture 19">
            <a:extLst>
              <a:ext uri="{FF2B5EF4-FFF2-40B4-BE49-F238E27FC236}">
                <a16:creationId xmlns:a16="http://schemas.microsoft.com/office/drawing/2014/main" id="{4B02AD5C-C4F6-9C4B-A56A-C8AD35FEDA30}"/>
              </a:ext>
            </a:extLst>
          </p:cNvPr>
          <p:cNvPicPr>
            <a:picLocks noChangeAspect="1"/>
          </p:cNvPicPr>
          <p:nvPr/>
        </p:nvPicPr>
        <p:blipFill>
          <a:blip r:embed="rId7"/>
          <a:stretch>
            <a:fillRect/>
          </a:stretch>
        </p:blipFill>
        <p:spPr>
          <a:xfrm>
            <a:off x="8915554" y="1931437"/>
            <a:ext cx="3028803" cy="3428605"/>
          </a:xfrm>
          <a:prstGeom prst="rect">
            <a:avLst/>
          </a:prstGeom>
          <a:effectLst>
            <a:glow rad="50800">
              <a:schemeClr val="accent1">
                <a:alpha val="40000"/>
              </a:schemeClr>
            </a:glow>
            <a:outerShdw blurRad="50800" dist="38100" dir="2700000" algn="tl" rotWithShape="0">
              <a:prstClr val="black">
                <a:alpha val="40000"/>
              </a:prstClr>
            </a:outerShdw>
          </a:effectLst>
        </p:spPr>
      </p:pic>
      <p:pic>
        <p:nvPicPr>
          <p:cNvPr id="9" name="Picture 8">
            <a:extLst>
              <a:ext uri="{FF2B5EF4-FFF2-40B4-BE49-F238E27FC236}">
                <a16:creationId xmlns:a16="http://schemas.microsoft.com/office/drawing/2014/main" id="{16459867-3345-F54F-9AE1-F3BB7B08AB62}"/>
              </a:ext>
            </a:extLst>
          </p:cNvPr>
          <p:cNvPicPr>
            <a:picLocks/>
          </p:cNvPicPr>
          <p:nvPr/>
        </p:nvPicPr>
        <p:blipFill>
          <a:blip r:embed="rId8"/>
          <a:stretch>
            <a:fillRect/>
          </a:stretch>
        </p:blipFill>
        <p:spPr>
          <a:xfrm>
            <a:off x="427757" y="378889"/>
            <a:ext cx="2104593" cy="2569464"/>
          </a:xfrm>
          <a:prstGeom prst="rect">
            <a:avLst/>
          </a:prstGeom>
          <a:effectLst>
            <a:outerShdw blurRad="50800" dist="38100" dir="2700000" algn="tl" rotWithShape="0">
              <a:prstClr val="black">
                <a:alpha val="40000"/>
              </a:prstClr>
            </a:outerShdw>
          </a:effectLst>
        </p:spPr>
      </p:pic>
      <p:pic>
        <p:nvPicPr>
          <p:cNvPr id="3" name="Picture 2">
            <a:extLst>
              <a:ext uri="{FF2B5EF4-FFF2-40B4-BE49-F238E27FC236}">
                <a16:creationId xmlns:a16="http://schemas.microsoft.com/office/drawing/2014/main" id="{0450EE7A-9825-B744-B699-AA5AA8DB0668}"/>
              </a:ext>
            </a:extLst>
          </p:cNvPr>
          <p:cNvPicPr>
            <a:picLocks noChangeAspect="1"/>
          </p:cNvPicPr>
          <p:nvPr/>
        </p:nvPicPr>
        <p:blipFill>
          <a:blip r:embed="rId9"/>
          <a:stretch>
            <a:fillRect/>
          </a:stretch>
        </p:blipFill>
        <p:spPr>
          <a:xfrm>
            <a:off x="3176907" y="400787"/>
            <a:ext cx="2194560" cy="2573541"/>
          </a:xfrm>
          <a:prstGeom prst="rect">
            <a:avLst/>
          </a:prstGeom>
          <a:effectLst>
            <a:outerShdw blurRad="50800" dist="38100" dir="2700000" algn="tl" rotWithShape="0">
              <a:prstClr val="black">
                <a:alpha val="40000"/>
              </a:prstClr>
            </a:outerShdw>
          </a:effectLst>
        </p:spPr>
      </p:pic>
      <p:pic>
        <p:nvPicPr>
          <p:cNvPr id="5" name="Picture 4">
            <a:extLst>
              <a:ext uri="{FF2B5EF4-FFF2-40B4-BE49-F238E27FC236}">
                <a16:creationId xmlns:a16="http://schemas.microsoft.com/office/drawing/2014/main" id="{EF0C126E-1043-554E-A1C6-0EACE1477CEE}"/>
              </a:ext>
            </a:extLst>
          </p:cNvPr>
          <p:cNvPicPr>
            <a:picLocks/>
          </p:cNvPicPr>
          <p:nvPr/>
        </p:nvPicPr>
        <p:blipFill>
          <a:blip r:embed="rId10"/>
          <a:stretch>
            <a:fillRect/>
          </a:stretch>
        </p:blipFill>
        <p:spPr>
          <a:xfrm rot="21392602">
            <a:off x="1621089" y="1012401"/>
            <a:ext cx="2196350" cy="2569464"/>
          </a:xfrm>
          <a:prstGeom prst="rect">
            <a:avLst/>
          </a:prstGeom>
          <a:effectLst>
            <a:outerShdw blurRad="50800" dist="38100" dir="2700000" algn="tl" rotWithShape="0">
              <a:prstClr val="black">
                <a:alpha val="40000"/>
              </a:prstClr>
            </a:outerShdw>
          </a:effectLst>
        </p:spPr>
      </p:pic>
      <p:pic>
        <p:nvPicPr>
          <p:cNvPr id="11" name="Picture 10">
            <a:extLst>
              <a:ext uri="{FF2B5EF4-FFF2-40B4-BE49-F238E27FC236}">
                <a16:creationId xmlns:a16="http://schemas.microsoft.com/office/drawing/2014/main" id="{11A0E2EE-716B-5840-801E-67001D2A872D}"/>
              </a:ext>
            </a:extLst>
          </p:cNvPr>
          <p:cNvPicPr>
            <a:picLocks noChangeAspect="1"/>
          </p:cNvPicPr>
          <p:nvPr/>
        </p:nvPicPr>
        <p:blipFill>
          <a:blip r:embed="rId11"/>
          <a:stretch>
            <a:fillRect/>
          </a:stretch>
        </p:blipFill>
        <p:spPr>
          <a:xfrm rot="219663">
            <a:off x="7341929" y="2571796"/>
            <a:ext cx="2510756" cy="323675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986369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 calcmode="lin" valueType="num">
                                      <p:cBhvr>
                                        <p:cTn id="9" dur="500" fill="hold"/>
                                        <p:tgtEl>
                                          <p:spTgt spid="11"/>
                                        </p:tgtEl>
                                        <p:attrNameLst>
                                          <p:attrName>style.rotation</p:attrName>
                                        </p:attrNameLst>
                                      </p:cBhvr>
                                      <p:tavLst>
                                        <p:tav tm="0">
                                          <p:val>
                                            <p:fltVal val="360"/>
                                          </p:val>
                                        </p:tav>
                                        <p:tav tm="100000">
                                          <p:val>
                                            <p:fltVal val="0"/>
                                          </p:val>
                                        </p:tav>
                                      </p:tavLst>
                                    </p:anim>
                                    <p:animEffect transition="in" filter="fad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l="-1000" r="-1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F858F18-5D3C-AC4B-93F0-076023A880D2}"/>
              </a:ext>
            </a:extLst>
          </p:cNvPr>
          <p:cNvSpPr>
            <a:spLocks noGrp="1"/>
          </p:cNvSpPr>
          <p:nvPr>
            <p:ph type="title"/>
          </p:nvPr>
        </p:nvSpPr>
        <p:spPr>
          <a:xfrm>
            <a:off x="6993924" y="281797"/>
            <a:ext cx="5198075" cy="2136938"/>
          </a:xfrm>
        </p:spPr>
        <p:txBody>
          <a:bodyPr>
            <a:normAutofit/>
          </a:bodyPr>
          <a:lstStyle/>
          <a:p>
            <a:r>
              <a:rPr lang="en-US" dirty="0">
                <a:solidFill>
                  <a:srgbClr val="005493"/>
                </a:solidFill>
              </a:rPr>
              <a:t>Digital Marketing</a:t>
            </a:r>
            <a:br>
              <a:rPr lang="en-US" dirty="0">
                <a:solidFill>
                  <a:srgbClr val="005493"/>
                </a:solidFill>
              </a:rPr>
            </a:br>
            <a:r>
              <a:rPr lang="en-US" sz="3200" dirty="0">
                <a:solidFill>
                  <a:srgbClr val="005493"/>
                </a:solidFill>
              </a:rPr>
              <a:t>Video Campaign</a:t>
            </a:r>
          </a:p>
        </p:txBody>
      </p:sp>
      <p:sp>
        <p:nvSpPr>
          <p:cNvPr id="17" name="TextBox 16">
            <a:extLst>
              <a:ext uri="{FF2B5EF4-FFF2-40B4-BE49-F238E27FC236}">
                <a16:creationId xmlns:a16="http://schemas.microsoft.com/office/drawing/2014/main" id="{2571521C-210C-C841-9343-36BFC294176D}"/>
              </a:ext>
            </a:extLst>
          </p:cNvPr>
          <p:cNvSpPr txBox="1"/>
          <p:nvPr/>
        </p:nvSpPr>
        <p:spPr>
          <a:xfrm>
            <a:off x="6993924" y="2226410"/>
            <a:ext cx="5198075" cy="1846659"/>
          </a:xfrm>
          <a:prstGeom prst="rect">
            <a:avLst/>
          </a:prstGeom>
          <a:noFill/>
        </p:spPr>
        <p:txBody>
          <a:bodyPr wrap="square" rtlCol="0">
            <a:spAutoFit/>
          </a:bodyPr>
          <a:lstStyle/>
          <a:p>
            <a:pPr marL="342900" marR="0" lvl="0" indent="-342900" algn="l" defTabSz="457200" rtl="0" eaLnBrk="1" fontAlgn="auto" latinLnBrk="0" hangingPunct="1">
              <a:spcBef>
                <a:spcPts val="0"/>
              </a:spcBef>
              <a:spcAft>
                <a:spcPts val="0"/>
              </a:spcAft>
              <a:buClr>
                <a:srgbClr val="005493"/>
              </a:buClr>
              <a:buSzPct val="90000"/>
              <a:buFont typeface="Wingdings" pitchFamily="2" charset="2"/>
              <a:buChar char="§"/>
              <a:tabLst/>
              <a:defRPr/>
            </a:pPr>
            <a:r>
              <a:rPr kumimoji="0" lang="en-US" sz="2400" b="0" i="0" u="none" strike="noStrike" kern="1200" cap="none" spc="0" normalizeH="0" noProof="0" dirty="0">
                <a:ln>
                  <a:noFill/>
                </a:ln>
                <a:solidFill>
                  <a:schemeClr val="tx2">
                    <a:lumMod val="75000"/>
                  </a:schemeClr>
                </a:solidFill>
                <a:effectLst/>
                <a:uLnTx/>
                <a:uFillTx/>
                <a:ea typeface="+mn-ea"/>
                <a:cs typeface="+mn-cs"/>
              </a:rPr>
              <a:t>Project Management</a:t>
            </a:r>
          </a:p>
          <a:p>
            <a:pPr marL="342900" marR="0" lvl="0" indent="-342900" algn="l" defTabSz="457200" rtl="0" eaLnBrk="1" fontAlgn="auto" latinLnBrk="0" hangingPunct="1">
              <a:spcBef>
                <a:spcPts val="0"/>
              </a:spcBef>
              <a:spcAft>
                <a:spcPts val="0"/>
              </a:spcAft>
              <a:buClr>
                <a:srgbClr val="005493"/>
              </a:buClr>
              <a:buSzPct val="90000"/>
              <a:buFont typeface="Wingdings" pitchFamily="2" charset="2"/>
              <a:buChar char="§"/>
              <a:tabLst/>
              <a:defRPr/>
            </a:pPr>
            <a:r>
              <a:rPr kumimoji="0" lang="en-US" sz="2400" b="0" i="0" u="none" strike="noStrike" kern="1200" cap="none" spc="0" normalizeH="0" noProof="0" dirty="0">
                <a:ln>
                  <a:noFill/>
                </a:ln>
                <a:solidFill>
                  <a:schemeClr val="tx2">
                    <a:lumMod val="75000"/>
                  </a:schemeClr>
                </a:solidFill>
                <a:effectLst/>
                <a:uLnTx/>
                <a:uFillTx/>
                <a:ea typeface="+mn-ea"/>
                <a:cs typeface="+mn-cs"/>
              </a:rPr>
              <a:t>New Manager Essentials </a:t>
            </a:r>
          </a:p>
          <a:p>
            <a:pPr marL="342900" marR="0" lvl="0" indent="-342900" algn="l" defTabSz="457200" rtl="0" eaLnBrk="1" fontAlgn="auto" latinLnBrk="0" hangingPunct="1">
              <a:spcBef>
                <a:spcPts val="0"/>
              </a:spcBef>
              <a:spcAft>
                <a:spcPts val="0"/>
              </a:spcAft>
              <a:buClr>
                <a:srgbClr val="005493"/>
              </a:buClr>
              <a:buSzPct val="90000"/>
              <a:buFont typeface="Wingdings" pitchFamily="2" charset="2"/>
              <a:buChar char="§"/>
              <a:tabLst/>
              <a:defRPr/>
            </a:pPr>
            <a:r>
              <a:rPr kumimoji="0" lang="en-US" sz="2400" b="0" i="0" u="none" strike="noStrike" kern="1200" cap="none" spc="0" normalizeH="0" noProof="0" dirty="0">
                <a:ln>
                  <a:noFill/>
                </a:ln>
                <a:solidFill>
                  <a:schemeClr val="tx2">
                    <a:lumMod val="75000"/>
                  </a:schemeClr>
                </a:solidFill>
                <a:effectLst/>
                <a:uLnTx/>
                <a:uFillTx/>
                <a:ea typeface="+mn-ea"/>
                <a:cs typeface="+mn-cs"/>
              </a:rPr>
              <a:t>Lean Six Sigma</a:t>
            </a:r>
            <a:endParaRPr kumimoji="0" lang="en-US" sz="2400" b="1" i="0" u="none" strike="noStrike" kern="1200" cap="none" spc="0" normalizeH="0" noProof="0" dirty="0">
              <a:ln>
                <a:noFill/>
              </a:ln>
              <a:solidFill>
                <a:schemeClr val="tx2">
                  <a:lumMod val="75000"/>
                </a:schemeClr>
              </a:solidFill>
              <a:effectLst/>
              <a:uLnTx/>
              <a:uFillTx/>
              <a:ea typeface="+mn-ea"/>
              <a:cs typeface="Arial" panose="020B0604020202020204" pitchFamily="34" charset="0"/>
            </a:endParaRPr>
          </a:p>
          <a:p>
            <a:pPr marL="342900" marR="0" lvl="0" indent="-342900" algn="l" defTabSz="457200" rtl="0" eaLnBrk="1" fontAlgn="auto" latinLnBrk="0" hangingPunct="1">
              <a:spcBef>
                <a:spcPts val="0"/>
              </a:spcBef>
              <a:spcAft>
                <a:spcPts val="0"/>
              </a:spcAft>
              <a:buClr>
                <a:srgbClr val="005493"/>
              </a:buClr>
              <a:buSzPct val="90000"/>
              <a:buFont typeface="Wingdings" pitchFamily="2" charset="2"/>
              <a:buChar char="§"/>
              <a:tabLst/>
              <a:defRPr/>
            </a:pPr>
            <a:r>
              <a:rPr kumimoji="0" lang="en-US" sz="2400" b="0" i="0" u="none" strike="noStrike" kern="1200" cap="none" spc="0" normalizeH="0" noProof="0" dirty="0">
                <a:ln>
                  <a:noFill/>
                </a:ln>
                <a:solidFill>
                  <a:schemeClr val="tx2">
                    <a:lumMod val="75000"/>
                  </a:schemeClr>
                </a:solidFill>
                <a:effectLst/>
                <a:uLnTx/>
                <a:uFillTx/>
                <a:ea typeface="+mn-ea"/>
                <a:cs typeface="+mn-cs"/>
              </a:rPr>
              <a:t>Certified Financial Planner™</a:t>
            </a:r>
            <a:br>
              <a:rPr kumimoji="0" lang="en-US" sz="1800" b="0" i="0" u="none" strike="noStrike" kern="1200" cap="none" spc="0" normalizeH="0" baseline="0" noProof="0" dirty="0">
                <a:ln>
                  <a:noFill/>
                </a:ln>
                <a:solidFill>
                  <a:prstClr val="black"/>
                </a:solidFill>
                <a:effectLst/>
                <a:uLnTx/>
                <a:uFillTx/>
                <a:latin typeface="Arial Black" panose="020B0A04020102020204"/>
                <a:ea typeface="+mn-ea"/>
                <a:cs typeface="+mn-cs"/>
              </a:rPr>
            </a:br>
            <a:endParaRPr kumimoji="0" lang="en-US" sz="18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pic>
        <p:nvPicPr>
          <p:cNvPr id="3" name="Picture 2">
            <a:extLst>
              <a:ext uri="{FF2B5EF4-FFF2-40B4-BE49-F238E27FC236}">
                <a16:creationId xmlns:a16="http://schemas.microsoft.com/office/drawing/2014/main" id="{DB80CDDE-1A94-2B43-9296-12AEE2E6CAC5}"/>
              </a:ext>
            </a:extLst>
          </p:cNvPr>
          <p:cNvPicPr>
            <a:picLocks noChangeAspect="1"/>
          </p:cNvPicPr>
          <p:nvPr/>
        </p:nvPicPr>
        <p:blipFill>
          <a:blip r:embed="rId6"/>
          <a:stretch>
            <a:fillRect/>
          </a:stretch>
        </p:blipFill>
        <p:spPr>
          <a:xfrm>
            <a:off x="4432350" y="4226400"/>
            <a:ext cx="3852198" cy="2167200"/>
          </a:xfrm>
          <a:prstGeom prst="rect">
            <a:avLst/>
          </a:prstGeom>
          <a:effectLst>
            <a:outerShdw blurRad="50800" dist="38100" dir="2700000" algn="tl" rotWithShape="0">
              <a:prstClr val="black">
                <a:alpha val="40000"/>
              </a:prstClr>
            </a:outerShdw>
          </a:effectLst>
        </p:spPr>
      </p:pic>
      <p:pic>
        <p:nvPicPr>
          <p:cNvPr id="6" name="Picture 5">
            <a:extLst>
              <a:ext uri="{FF2B5EF4-FFF2-40B4-BE49-F238E27FC236}">
                <a16:creationId xmlns:a16="http://schemas.microsoft.com/office/drawing/2014/main" id="{3846C0C6-C195-6549-8203-682957469CE7}"/>
              </a:ext>
            </a:extLst>
          </p:cNvPr>
          <p:cNvPicPr>
            <a:picLocks noChangeAspect="1"/>
          </p:cNvPicPr>
          <p:nvPr/>
        </p:nvPicPr>
        <p:blipFill>
          <a:blip r:embed="rId7"/>
          <a:stretch>
            <a:fillRect/>
          </a:stretch>
        </p:blipFill>
        <p:spPr>
          <a:xfrm>
            <a:off x="419100" y="4226400"/>
            <a:ext cx="3852199" cy="2169745"/>
          </a:xfrm>
          <a:prstGeom prst="rect">
            <a:avLst/>
          </a:prstGeom>
          <a:effectLst>
            <a:outerShdw blurRad="50800" dist="38100" dir="2700000" algn="ctr" rotWithShape="0">
              <a:srgbClr val="000000">
                <a:alpha val="40000"/>
              </a:srgbClr>
            </a:outerShdw>
          </a:effectLst>
        </p:spPr>
      </p:pic>
      <p:pic>
        <p:nvPicPr>
          <p:cNvPr id="9" name="Proj.Man-trim.mov">
            <a:hlinkClick r:id="" action="ppaction://media"/>
            <a:extLst>
              <a:ext uri="{FF2B5EF4-FFF2-40B4-BE49-F238E27FC236}">
                <a16:creationId xmlns:a16="http://schemas.microsoft.com/office/drawing/2014/main" id="{72139594-16C7-D347-9B65-E2CC7F0B4129}"/>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419100" y="538661"/>
            <a:ext cx="6233627" cy="3506415"/>
          </a:xfrm>
          <a:prstGeom prst="rect">
            <a:avLst/>
          </a:prstGeom>
          <a:effectLst>
            <a:outerShdw blurRad="50800" dist="38100" dir="2700000" algn="ctr" rotWithShape="0">
              <a:srgbClr val="000000">
                <a:alpha val="40000"/>
              </a:srgbClr>
            </a:outerShdw>
          </a:effectLst>
        </p:spPr>
      </p:pic>
    </p:spTree>
    <p:extLst>
      <p:ext uri="{BB962C8B-B14F-4D97-AF65-F5344CB8AC3E}">
        <p14:creationId xmlns:p14="http://schemas.microsoft.com/office/powerpoint/2010/main" val="2195927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442"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F858F18-5D3C-AC4B-93F0-076023A880D2}"/>
              </a:ext>
            </a:extLst>
          </p:cNvPr>
          <p:cNvSpPr>
            <a:spLocks noGrp="1"/>
          </p:cNvSpPr>
          <p:nvPr>
            <p:ph type="title"/>
          </p:nvPr>
        </p:nvSpPr>
        <p:spPr>
          <a:xfrm>
            <a:off x="6153666" y="-84841"/>
            <a:ext cx="6038334" cy="2562095"/>
          </a:xfrm>
        </p:spPr>
        <p:txBody>
          <a:bodyPr>
            <a:normAutofit/>
          </a:bodyPr>
          <a:lstStyle/>
          <a:p>
            <a:r>
              <a:rPr lang="en-US" sz="4300" dirty="0">
                <a:solidFill>
                  <a:srgbClr val="005493"/>
                </a:solidFill>
              </a:rPr>
              <a:t>e-Communication</a:t>
            </a:r>
            <a:br>
              <a:rPr lang="en-US" sz="4300" dirty="0">
                <a:solidFill>
                  <a:srgbClr val="005493"/>
                </a:solidFill>
              </a:rPr>
            </a:br>
            <a:r>
              <a:rPr lang="en-US" sz="3000" dirty="0">
                <a:solidFill>
                  <a:srgbClr val="005493"/>
                </a:solidFill>
              </a:rPr>
              <a:t>Professional Development</a:t>
            </a:r>
            <a:br>
              <a:rPr lang="en-US" dirty="0">
                <a:solidFill>
                  <a:schemeClr val="tx1"/>
                </a:solidFill>
              </a:rPr>
            </a:br>
            <a:endParaRPr lang="en-US" sz="3100" dirty="0">
              <a:solidFill>
                <a:schemeClr val="tx1"/>
              </a:solidFill>
            </a:endParaRPr>
          </a:p>
        </p:txBody>
      </p:sp>
      <p:pic>
        <p:nvPicPr>
          <p:cNvPr id="9" name="Picture 8">
            <a:extLst>
              <a:ext uri="{FF2B5EF4-FFF2-40B4-BE49-F238E27FC236}">
                <a16:creationId xmlns:a16="http://schemas.microsoft.com/office/drawing/2014/main" id="{8B1A1179-0784-204A-8623-872508807011}"/>
              </a:ext>
            </a:extLst>
          </p:cNvPr>
          <p:cNvPicPr>
            <a:picLocks noChangeAspect="1"/>
          </p:cNvPicPr>
          <p:nvPr/>
        </p:nvPicPr>
        <p:blipFill>
          <a:blip r:embed="rId4"/>
          <a:stretch>
            <a:fillRect/>
          </a:stretch>
        </p:blipFill>
        <p:spPr>
          <a:xfrm>
            <a:off x="5105337" y="1684432"/>
            <a:ext cx="3181577" cy="9428336"/>
          </a:xfrm>
          <a:prstGeom prst="rect">
            <a:avLst/>
          </a:prstGeom>
          <a:effectLst>
            <a:outerShdw blurRad="190500" dist="50800" dir="5400000" algn="ctr" rotWithShape="0">
              <a:srgbClr val="000000">
                <a:alpha val="70000"/>
              </a:srgbClr>
            </a:outerShdw>
          </a:effectLst>
        </p:spPr>
      </p:pic>
      <p:pic>
        <p:nvPicPr>
          <p:cNvPr id="11" name="Picture 10">
            <a:extLst>
              <a:ext uri="{FF2B5EF4-FFF2-40B4-BE49-F238E27FC236}">
                <a16:creationId xmlns:a16="http://schemas.microsoft.com/office/drawing/2014/main" id="{C2859DED-7CC7-EF4C-8E01-634E4095A3F3}"/>
              </a:ext>
            </a:extLst>
          </p:cNvPr>
          <p:cNvPicPr>
            <a:picLocks noChangeAspect="1"/>
          </p:cNvPicPr>
          <p:nvPr/>
        </p:nvPicPr>
        <p:blipFill>
          <a:blip r:embed="rId5"/>
          <a:stretch>
            <a:fillRect/>
          </a:stretch>
        </p:blipFill>
        <p:spPr>
          <a:xfrm rot="21242209">
            <a:off x="653494" y="201006"/>
            <a:ext cx="4636662" cy="14726594"/>
          </a:xfrm>
          <a:prstGeom prst="rect">
            <a:avLst/>
          </a:prstGeom>
          <a:effectLst>
            <a:outerShdw blurRad="190500" dist="50800" dir="5400000" algn="ctr" rotWithShape="0">
              <a:srgbClr val="000000">
                <a:alpha val="70000"/>
              </a:srgbClr>
            </a:outerShdw>
          </a:effectLst>
        </p:spPr>
      </p:pic>
      <p:sp>
        <p:nvSpPr>
          <p:cNvPr id="12" name="TextBox 11">
            <a:extLst>
              <a:ext uri="{FF2B5EF4-FFF2-40B4-BE49-F238E27FC236}">
                <a16:creationId xmlns:a16="http://schemas.microsoft.com/office/drawing/2014/main" id="{9AADA6CD-5BAD-FC48-8748-6A994A6C2FB6}"/>
              </a:ext>
            </a:extLst>
          </p:cNvPr>
          <p:cNvSpPr txBox="1"/>
          <p:nvPr/>
        </p:nvSpPr>
        <p:spPr>
          <a:xfrm>
            <a:off x="8648700" y="2623351"/>
            <a:ext cx="3283995" cy="3323987"/>
          </a:xfrm>
          <a:prstGeom prst="rect">
            <a:avLst/>
          </a:prstGeom>
          <a:noFill/>
        </p:spPr>
        <p:txBody>
          <a:bodyPr wrap="square" rtlCol="0">
            <a:spAutoFit/>
          </a:bodyPr>
          <a:lstStyle/>
          <a:p>
            <a:pPr>
              <a:lnSpc>
                <a:spcPct val="150000"/>
              </a:lnSpc>
            </a:pPr>
            <a:r>
              <a:rPr lang="en-US" dirty="0">
                <a:latin typeface="+mj-lt"/>
              </a:rPr>
              <a:t>• Sent monthly</a:t>
            </a:r>
          </a:p>
          <a:p>
            <a:pPr>
              <a:lnSpc>
                <a:spcPct val="150000"/>
              </a:lnSpc>
            </a:pPr>
            <a:r>
              <a:rPr lang="en-US" dirty="0">
                <a:latin typeface="+mj-lt"/>
              </a:rPr>
              <a:t>• One featured program</a:t>
            </a:r>
            <a:br>
              <a:rPr lang="en-US" dirty="0">
                <a:latin typeface="+mj-lt"/>
              </a:rPr>
            </a:br>
            <a:r>
              <a:rPr lang="en-US" dirty="0">
                <a:latin typeface="+mj-lt"/>
              </a:rPr>
              <a:t>• 30% Open Rate</a:t>
            </a:r>
          </a:p>
          <a:p>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10-15% is average)</a:t>
            </a:r>
          </a:p>
          <a:p>
            <a:pPr>
              <a:lnSpc>
                <a:spcPct val="150000"/>
              </a:lnSpc>
            </a:pPr>
            <a:r>
              <a:rPr lang="en-US" dirty="0">
                <a:latin typeface="+mj-lt"/>
              </a:rPr>
              <a:t>• 10% Click Rate</a:t>
            </a:r>
          </a:p>
          <a:p>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6% is average)</a:t>
            </a:r>
          </a:p>
          <a:p>
            <a:endParaRPr lang="en-US" b="1" dirty="0">
              <a:latin typeface="Arial" panose="020B0604020202020204" pitchFamily="34" charset="0"/>
              <a:cs typeface="Arial" panose="020B0604020202020204" pitchFamily="34" charset="0"/>
            </a:endParaRPr>
          </a:p>
          <a:p>
            <a:endParaRPr lang="en-US" sz="1200" b="1" dirty="0">
              <a:latin typeface="Arial" panose="020B0604020202020204" pitchFamily="34" charset="0"/>
              <a:cs typeface="Arial" panose="020B0604020202020204" pitchFamily="34" charset="0"/>
            </a:endParaRPr>
          </a:p>
          <a:p>
            <a:r>
              <a:rPr lang="en-US" sz="1200" i="1" dirty="0">
                <a:latin typeface="Arial" panose="020B0604020202020204" pitchFamily="34" charset="0"/>
                <a:cs typeface="Arial" panose="020B0604020202020204" pitchFamily="34" charset="0"/>
              </a:rPr>
              <a:t>*Stats are based on PD program</a:t>
            </a:r>
          </a:p>
          <a:p>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72613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F858F18-5D3C-AC4B-93F0-076023A880D2}"/>
              </a:ext>
            </a:extLst>
          </p:cNvPr>
          <p:cNvSpPr>
            <a:spLocks noGrp="1"/>
          </p:cNvSpPr>
          <p:nvPr>
            <p:ph type="title"/>
          </p:nvPr>
        </p:nvSpPr>
        <p:spPr>
          <a:xfrm>
            <a:off x="4332237" y="719027"/>
            <a:ext cx="7463549" cy="1821607"/>
          </a:xfrm>
        </p:spPr>
        <p:txBody>
          <a:bodyPr>
            <a:normAutofit fontScale="90000"/>
          </a:bodyPr>
          <a:lstStyle/>
          <a:p>
            <a:pPr algn="r"/>
            <a:r>
              <a:rPr lang="en-US" sz="4800" dirty="0">
                <a:solidFill>
                  <a:srgbClr val="005493"/>
                </a:solidFill>
              </a:rPr>
              <a:t>Print Communication</a:t>
            </a:r>
            <a:br>
              <a:rPr lang="en-US" sz="6600" dirty="0">
                <a:solidFill>
                  <a:srgbClr val="005493"/>
                </a:solidFill>
              </a:rPr>
            </a:br>
            <a:r>
              <a:rPr lang="en-US" sz="3300" dirty="0">
                <a:solidFill>
                  <a:srgbClr val="005493"/>
                </a:solidFill>
              </a:rPr>
              <a:t>Professional Development</a:t>
            </a:r>
            <a:br>
              <a:rPr lang="en-US" sz="3300" dirty="0">
                <a:solidFill>
                  <a:srgbClr val="005493"/>
                </a:solidFill>
              </a:rPr>
            </a:br>
            <a:r>
              <a:rPr lang="en-US" sz="3300" dirty="0">
                <a:solidFill>
                  <a:srgbClr val="005493"/>
                </a:solidFill>
              </a:rPr>
              <a:t>Flyers</a:t>
            </a:r>
            <a:br>
              <a:rPr lang="en-US" sz="3300" dirty="0">
                <a:solidFill>
                  <a:srgbClr val="005493"/>
                </a:solidFill>
              </a:rPr>
            </a:br>
            <a:br>
              <a:rPr lang="en-US" dirty="0">
                <a:solidFill>
                  <a:schemeClr val="tx1"/>
                </a:solidFill>
              </a:rPr>
            </a:br>
            <a:endParaRPr lang="en-US" sz="3100" dirty="0">
              <a:solidFill>
                <a:schemeClr val="tx1"/>
              </a:solidFill>
            </a:endParaRPr>
          </a:p>
        </p:txBody>
      </p:sp>
      <p:pic>
        <p:nvPicPr>
          <p:cNvPr id="27" name="Picture 26">
            <a:extLst>
              <a:ext uri="{FF2B5EF4-FFF2-40B4-BE49-F238E27FC236}">
                <a16:creationId xmlns:a16="http://schemas.microsoft.com/office/drawing/2014/main" id="{45D00CDD-7DA2-1D45-AF5C-64DB545082DE}"/>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rot="21311574">
            <a:off x="36111" y="541053"/>
            <a:ext cx="3657600" cy="4733365"/>
          </a:xfrm>
          <a:prstGeom prst="rect">
            <a:avLst/>
          </a:prstGeom>
          <a:ln>
            <a:noFill/>
          </a:ln>
          <a:effectLst>
            <a:outerShdw blurRad="190500" algn="tl" rotWithShape="0">
              <a:srgbClr val="000000">
                <a:alpha val="70000"/>
              </a:srgbClr>
            </a:outerShdw>
          </a:effectLst>
        </p:spPr>
      </p:pic>
      <p:pic>
        <p:nvPicPr>
          <p:cNvPr id="28" name="Picture 27">
            <a:extLst>
              <a:ext uri="{FF2B5EF4-FFF2-40B4-BE49-F238E27FC236}">
                <a16:creationId xmlns:a16="http://schemas.microsoft.com/office/drawing/2014/main" id="{B67B06F7-A6DD-BF46-AF23-AC4E795B718E}"/>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rot="21298518">
            <a:off x="794268" y="245179"/>
            <a:ext cx="3657600" cy="4733365"/>
          </a:xfrm>
          <a:prstGeom prst="rect">
            <a:avLst/>
          </a:prstGeom>
          <a:ln>
            <a:noFill/>
          </a:ln>
          <a:effectLst>
            <a:outerShdw blurRad="190500" algn="tl" rotWithShape="0">
              <a:srgbClr val="000000">
                <a:alpha val="70000"/>
              </a:srgbClr>
            </a:outerShdw>
          </a:effectLst>
        </p:spPr>
      </p:pic>
      <p:pic>
        <p:nvPicPr>
          <p:cNvPr id="29" name="Picture 28">
            <a:extLst>
              <a:ext uri="{FF2B5EF4-FFF2-40B4-BE49-F238E27FC236}">
                <a16:creationId xmlns:a16="http://schemas.microsoft.com/office/drawing/2014/main" id="{D66D818F-2764-9140-94FD-962D66DBE93C}"/>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rot="21289088">
            <a:off x="1543428" y="565271"/>
            <a:ext cx="3657600" cy="4733364"/>
          </a:xfrm>
          <a:prstGeom prst="rect">
            <a:avLst/>
          </a:prstGeom>
          <a:ln>
            <a:noFill/>
          </a:ln>
          <a:effectLst>
            <a:outerShdw blurRad="190500" algn="tl" rotWithShape="0">
              <a:srgbClr val="000000">
                <a:alpha val="70000"/>
              </a:srgbClr>
            </a:outerShdw>
          </a:effectLst>
        </p:spPr>
      </p:pic>
      <p:pic>
        <p:nvPicPr>
          <p:cNvPr id="30" name="Picture 29">
            <a:extLst>
              <a:ext uri="{FF2B5EF4-FFF2-40B4-BE49-F238E27FC236}">
                <a16:creationId xmlns:a16="http://schemas.microsoft.com/office/drawing/2014/main" id="{D465E0A0-E45A-3C44-9136-94E7A2D77645}"/>
              </a:ext>
            </a:extLst>
          </p:cNvPr>
          <p:cNvPicPr>
            <a:picLocks noChangeAspect="1"/>
          </p:cNvPicPr>
          <p:nvPr/>
        </p:nvPicPr>
        <p:blipFill>
          <a:blip r:embed="rId7"/>
          <a:stretch>
            <a:fillRect/>
          </a:stretch>
        </p:blipFill>
        <p:spPr>
          <a:xfrm rot="21276665">
            <a:off x="2325950" y="1322852"/>
            <a:ext cx="3657600" cy="4733364"/>
          </a:xfrm>
          <a:prstGeom prst="rect">
            <a:avLst/>
          </a:prstGeom>
          <a:ln>
            <a:noFill/>
          </a:ln>
          <a:effectLst>
            <a:outerShdw blurRad="190500" algn="tl" rotWithShape="0">
              <a:srgbClr val="000000">
                <a:alpha val="70000"/>
              </a:srgbClr>
            </a:outerShdw>
          </a:effectLst>
        </p:spPr>
      </p:pic>
      <p:pic>
        <p:nvPicPr>
          <p:cNvPr id="31" name="Content Placeholder 3">
            <a:extLst>
              <a:ext uri="{FF2B5EF4-FFF2-40B4-BE49-F238E27FC236}">
                <a16:creationId xmlns:a16="http://schemas.microsoft.com/office/drawing/2014/main" id="{E4A477DB-AB92-1643-8033-A636FDC134F7}"/>
              </a:ext>
            </a:extLst>
          </p:cNvPr>
          <p:cNvPicPr>
            <a:picLocks noChangeAspect="1"/>
          </p:cNvPicPr>
          <p:nvPr/>
        </p:nvPicPr>
        <p:blipFill>
          <a:blip r:embed="rId8"/>
          <a:stretch>
            <a:fillRect/>
          </a:stretch>
        </p:blipFill>
        <p:spPr>
          <a:xfrm rot="21265468">
            <a:off x="2981907" y="1674580"/>
            <a:ext cx="3657600" cy="4733364"/>
          </a:xfrm>
          <a:prstGeom prst="rect">
            <a:avLst/>
          </a:prstGeom>
          <a:ln>
            <a:noFill/>
          </a:ln>
          <a:effectLst>
            <a:outerShdw blurRad="190500" algn="tl" rotWithShape="0">
              <a:srgbClr val="000000">
                <a:alpha val="70000"/>
              </a:srgbClr>
            </a:outerShdw>
          </a:effectLst>
        </p:spPr>
      </p:pic>
      <p:pic>
        <p:nvPicPr>
          <p:cNvPr id="32" name="Picture 31">
            <a:extLst>
              <a:ext uri="{FF2B5EF4-FFF2-40B4-BE49-F238E27FC236}">
                <a16:creationId xmlns:a16="http://schemas.microsoft.com/office/drawing/2014/main" id="{0A19A603-77BC-1E41-93A3-2AE3B828ABDF}"/>
              </a:ext>
            </a:extLst>
          </p:cNvPr>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rot="21266507">
            <a:off x="3631634" y="2128470"/>
            <a:ext cx="3657600" cy="4733364"/>
          </a:xfrm>
          <a:prstGeom prst="rect">
            <a:avLst/>
          </a:prstGeom>
          <a:ln>
            <a:noFill/>
          </a:ln>
          <a:effectLst>
            <a:outerShdw blurRad="190500" algn="tl" rotWithShape="0">
              <a:srgbClr val="000000">
                <a:alpha val="70000"/>
              </a:srgbClr>
            </a:outerShdw>
          </a:effectLst>
        </p:spPr>
      </p:pic>
      <p:pic>
        <p:nvPicPr>
          <p:cNvPr id="33" name="Picture 32">
            <a:extLst>
              <a:ext uri="{FF2B5EF4-FFF2-40B4-BE49-F238E27FC236}">
                <a16:creationId xmlns:a16="http://schemas.microsoft.com/office/drawing/2014/main" id="{10255037-762F-0C40-8AA9-78447C764D53}"/>
              </a:ext>
            </a:extLst>
          </p:cNvPr>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rot="21276666">
            <a:off x="4472282" y="2789422"/>
            <a:ext cx="3657600" cy="4733364"/>
          </a:xfrm>
          <a:prstGeom prst="rect">
            <a:avLst/>
          </a:prstGeom>
          <a:ln>
            <a:noFill/>
          </a:ln>
          <a:effectLst>
            <a:outerShdw blurRad="190500" algn="tl" rotWithShape="0">
              <a:srgbClr val="000000">
                <a:alpha val="70000"/>
              </a:srgbClr>
            </a:outerShdw>
          </a:effectLst>
        </p:spPr>
      </p:pic>
      <p:pic>
        <p:nvPicPr>
          <p:cNvPr id="34" name="Picture 33">
            <a:extLst>
              <a:ext uri="{FF2B5EF4-FFF2-40B4-BE49-F238E27FC236}">
                <a16:creationId xmlns:a16="http://schemas.microsoft.com/office/drawing/2014/main" id="{D2F4AF29-F1A1-EF41-A677-03733F354857}"/>
              </a:ext>
            </a:extLst>
          </p:cNvPr>
          <p:cNvPicPr>
            <a:picLocks noChangeAspect="1"/>
          </p:cNvPicPr>
          <p:nvPr/>
        </p:nvPicPr>
        <p:blipFill>
          <a:blip r:embed="rId11"/>
          <a:stretch>
            <a:fillRect/>
          </a:stretch>
        </p:blipFill>
        <p:spPr>
          <a:xfrm rot="21254677">
            <a:off x="5235219" y="3322773"/>
            <a:ext cx="3657600" cy="4733364"/>
          </a:xfrm>
          <a:prstGeom prst="rect">
            <a:avLst/>
          </a:prstGeom>
          <a:ln>
            <a:noFill/>
          </a:ln>
          <a:effectLst>
            <a:outerShdw blurRad="190500" algn="tl" rotWithShape="0">
              <a:srgbClr val="000000">
                <a:alpha val="70000"/>
              </a:srgbClr>
            </a:outerShdw>
          </a:effectLst>
        </p:spPr>
      </p:pic>
      <p:sp>
        <p:nvSpPr>
          <p:cNvPr id="35" name="TextBox 34">
            <a:extLst>
              <a:ext uri="{FF2B5EF4-FFF2-40B4-BE49-F238E27FC236}">
                <a16:creationId xmlns:a16="http://schemas.microsoft.com/office/drawing/2014/main" id="{55A3B9C5-9D1E-954A-BC8C-904BC9AB5732}"/>
              </a:ext>
            </a:extLst>
          </p:cNvPr>
          <p:cNvSpPr txBox="1"/>
          <p:nvPr/>
        </p:nvSpPr>
        <p:spPr>
          <a:xfrm>
            <a:off x="9265304" y="2623351"/>
            <a:ext cx="2667392" cy="2215991"/>
          </a:xfrm>
          <a:prstGeom prst="rect">
            <a:avLst/>
          </a:prstGeom>
          <a:noFill/>
        </p:spPr>
        <p:txBody>
          <a:bodyPr wrap="square" rtlCol="0">
            <a:spAutoFit/>
          </a:bodyPr>
          <a:lstStyle/>
          <a:p>
            <a:pPr>
              <a:lnSpc>
                <a:spcPct val="150000"/>
              </a:lnSpc>
            </a:pPr>
            <a:r>
              <a:rPr lang="en-US" sz="2000" b="1" dirty="0"/>
              <a:t>Also Utilized:</a:t>
            </a:r>
          </a:p>
          <a:p>
            <a:pPr>
              <a:lnSpc>
                <a:spcPct val="150000"/>
              </a:lnSpc>
            </a:pPr>
            <a:r>
              <a:rPr lang="en-US" sz="2000" dirty="0">
                <a:latin typeface="+mj-lt"/>
              </a:rPr>
              <a:t>• Catalogs</a:t>
            </a:r>
          </a:p>
          <a:p>
            <a:pPr>
              <a:lnSpc>
                <a:spcPct val="150000"/>
              </a:lnSpc>
            </a:pPr>
            <a:r>
              <a:rPr lang="en-US" sz="2000" dirty="0">
                <a:latin typeface="+mj-lt"/>
              </a:rPr>
              <a:t>• Journal Ads</a:t>
            </a:r>
          </a:p>
          <a:p>
            <a:pPr>
              <a:lnSpc>
                <a:spcPct val="150000"/>
              </a:lnSpc>
            </a:pPr>
            <a:r>
              <a:rPr lang="en-US" sz="2000" b="1" dirty="0">
                <a:latin typeface="+mj-lt"/>
                <a:cs typeface="Arial" panose="020B0604020202020204" pitchFamily="34" charset="0"/>
              </a:rPr>
              <a:t>• Postcards</a:t>
            </a:r>
            <a:endParaRPr lang="en-US" sz="2000" b="1" dirty="0">
              <a:latin typeface="Arial" panose="020B0604020202020204" pitchFamily="34" charset="0"/>
              <a:cs typeface="Arial" panose="020B0604020202020204" pitchFamily="34" charset="0"/>
            </a:endParaRPr>
          </a:p>
          <a:p>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258501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687603" y="145924"/>
            <a:ext cx="6520873" cy="1324843"/>
          </a:xfrm>
        </p:spPr>
        <p:txBody>
          <a:bodyPr>
            <a:noAutofit/>
          </a:bodyPr>
          <a:lstStyle/>
          <a:p>
            <a:r>
              <a:rPr lang="en-US" dirty="0">
                <a:solidFill>
                  <a:srgbClr val="005493"/>
                </a:solidFill>
              </a:rPr>
              <a:t>Program Webpages</a:t>
            </a:r>
          </a:p>
        </p:txBody>
      </p:sp>
      <p:pic>
        <p:nvPicPr>
          <p:cNvPr id="4" name="Picture 3">
            <a:extLst>
              <a:ext uri="{FF2B5EF4-FFF2-40B4-BE49-F238E27FC236}">
                <a16:creationId xmlns:a16="http://schemas.microsoft.com/office/drawing/2014/main" id="{AFDD2E3D-2120-554F-A874-C533DAE406DF}"/>
              </a:ext>
            </a:extLst>
          </p:cNvPr>
          <p:cNvPicPr>
            <a:picLocks noChangeAspect="1"/>
          </p:cNvPicPr>
          <p:nvPr/>
        </p:nvPicPr>
        <p:blipFill>
          <a:blip r:embed="rId4"/>
          <a:stretch>
            <a:fillRect/>
          </a:stretch>
        </p:blipFill>
        <p:spPr>
          <a:xfrm>
            <a:off x="192302" y="533400"/>
            <a:ext cx="5478825" cy="6355061"/>
          </a:xfrm>
          <a:prstGeom prst="rect">
            <a:avLst/>
          </a:prstGeom>
          <a:effectLst>
            <a:outerShdw blurRad="190500" dist="50800" dir="5400000" algn="ctr" rotWithShape="0">
              <a:srgbClr val="000000">
                <a:alpha val="70000"/>
              </a:srgbClr>
            </a:outerShdw>
          </a:effectLst>
        </p:spPr>
      </p:pic>
      <p:pic>
        <p:nvPicPr>
          <p:cNvPr id="5" name="Picture 4">
            <a:extLst>
              <a:ext uri="{FF2B5EF4-FFF2-40B4-BE49-F238E27FC236}">
                <a16:creationId xmlns:a16="http://schemas.microsoft.com/office/drawing/2014/main" id="{2FE7D413-752B-1C4D-9025-A472D9149EF2}"/>
              </a:ext>
            </a:extLst>
          </p:cNvPr>
          <p:cNvPicPr>
            <a:picLocks noChangeAspect="1"/>
          </p:cNvPicPr>
          <p:nvPr/>
        </p:nvPicPr>
        <p:blipFill>
          <a:blip r:embed="rId5"/>
          <a:stretch>
            <a:fillRect/>
          </a:stretch>
        </p:blipFill>
        <p:spPr>
          <a:xfrm>
            <a:off x="8856438" y="2520964"/>
            <a:ext cx="2840262" cy="3023194"/>
          </a:xfrm>
          <a:prstGeom prst="rect">
            <a:avLst/>
          </a:prstGeom>
          <a:effectLst>
            <a:outerShdw blurRad="190500" dist="50800" dir="5400000" algn="ctr" rotWithShape="0">
              <a:srgbClr val="000000">
                <a:alpha val="70000"/>
              </a:srgbClr>
            </a:outerShdw>
          </a:effectLst>
        </p:spPr>
      </p:pic>
      <p:pic>
        <p:nvPicPr>
          <p:cNvPr id="8" name="Picture 7">
            <a:extLst>
              <a:ext uri="{FF2B5EF4-FFF2-40B4-BE49-F238E27FC236}">
                <a16:creationId xmlns:a16="http://schemas.microsoft.com/office/drawing/2014/main" id="{742DC6A4-488D-B648-929D-FAFE4895E5EF}"/>
              </a:ext>
            </a:extLst>
          </p:cNvPr>
          <p:cNvPicPr>
            <a:picLocks noChangeAspect="1"/>
          </p:cNvPicPr>
          <p:nvPr/>
        </p:nvPicPr>
        <p:blipFill>
          <a:blip r:embed="rId6"/>
          <a:stretch>
            <a:fillRect/>
          </a:stretch>
        </p:blipFill>
        <p:spPr>
          <a:xfrm>
            <a:off x="5780216" y="2521246"/>
            <a:ext cx="2913929" cy="3022584"/>
          </a:xfrm>
          <a:prstGeom prst="rect">
            <a:avLst/>
          </a:prstGeom>
          <a:effectLst>
            <a:outerShdw blurRad="190500" dist="50800" dir="5400000" algn="ctr" rotWithShape="0">
              <a:srgbClr val="000000">
                <a:alpha val="70000"/>
              </a:srgbClr>
            </a:outerShdw>
          </a:effectLst>
        </p:spPr>
      </p:pic>
      <p:sp>
        <p:nvSpPr>
          <p:cNvPr id="17" name="TextBox 16">
            <a:extLst>
              <a:ext uri="{FF2B5EF4-FFF2-40B4-BE49-F238E27FC236}">
                <a16:creationId xmlns:a16="http://schemas.microsoft.com/office/drawing/2014/main" id="{E5A3A09A-B3BF-7844-8020-096CECA850B5}"/>
              </a:ext>
            </a:extLst>
          </p:cNvPr>
          <p:cNvSpPr txBox="1"/>
          <p:nvPr/>
        </p:nvSpPr>
        <p:spPr>
          <a:xfrm>
            <a:off x="5862596" y="1207667"/>
            <a:ext cx="6602457" cy="1569660"/>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
                <a:srgbClr val="005493"/>
              </a:buClr>
              <a:buSzPct val="90000"/>
              <a:buFont typeface="Wingdings" pitchFamily="2" charset="2"/>
              <a:buChar char="§"/>
              <a:tabLst/>
              <a:defRPr/>
            </a:pPr>
            <a:r>
              <a:rPr kumimoji="0" lang="en-US" sz="2400" b="0" i="0" u="none" strike="noStrike" kern="1200" cap="none" spc="0" normalizeH="0" baseline="0" noProof="0" dirty="0">
                <a:ln>
                  <a:noFill/>
                </a:ln>
                <a:solidFill>
                  <a:schemeClr val="tx2">
                    <a:lumMod val="75000"/>
                  </a:schemeClr>
                </a:solidFill>
                <a:effectLst/>
                <a:uLnTx/>
                <a:uFillTx/>
                <a:ea typeface="+mn-ea"/>
                <a:cs typeface="+mn-cs"/>
              </a:rPr>
              <a:t>OLLI</a:t>
            </a:r>
          </a:p>
          <a:p>
            <a:pPr marL="285750" marR="0" lvl="0" indent="-285750" algn="l" defTabSz="457200" rtl="0" eaLnBrk="1" fontAlgn="auto" latinLnBrk="0" hangingPunct="1">
              <a:lnSpc>
                <a:spcPct val="100000"/>
              </a:lnSpc>
              <a:spcBef>
                <a:spcPts val="0"/>
              </a:spcBef>
              <a:spcAft>
                <a:spcPts val="0"/>
              </a:spcAft>
              <a:buClr>
                <a:srgbClr val="005493"/>
              </a:buClr>
              <a:buSzPct val="90000"/>
              <a:buFont typeface="Wingdings" pitchFamily="2" charset="2"/>
              <a:buChar char="§"/>
              <a:tabLst/>
              <a:defRPr/>
            </a:pPr>
            <a:r>
              <a:rPr kumimoji="0" lang="en-US" sz="2400" b="0" i="0" u="none" strike="noStrike" kern="1200" cap="none" spc="0" normalizeH="0" baseline="0" noProof="0" dirty="0">
                <a:ln>
                  <a:noFill/>
                </a:ln>
                <a:solidFill>
                  <a:schemeClr val="tx2">
                    <a:lumMod val="75000"/>
                  </a:schemeClr>
                </a:solidFill>
                <a:effectLst/>
                <a:uLnTx/>
                <a:uFillTx/>
                <a:ea typeface="+mn-ea"/>
                <a:cs typeface="+mn-cs"/>
              </a:rPr>
              <a:t>LEARN Jacksonville</a:t>
            </a:r>
          </a:p>
          <a:p>
            <a:pPr marL="285750" indent="-285750">
              <a:buClr>
                <a:srgbClr val="005493"/>
              </a:buClr>
              <a:buSzPct val="90000"/>
              <a:buFont typeface="Wingdings" pitchFamily="2" charset="2"/>
              <a:buChar char="§"/>
              <a:defRPr/>
            </a:pPr>
            <a:r>
              <a:rPr lang="en-US" sz="2400" dirty="0">
                <a:solidFill>
                  <a:schemeClr val="tx2">
                    <a:lumMod val="75000"/>
                  </a:schemeClr>
                </a:solidFill>
              </a:rPr>
              <a:t>PD Program – Project Management</a:t>
            </a:r>
          </a:p>
          <a:p>
            <a:pPr marL="285750" marR="0" lvl="0" indent="-285750" algn="l" defTabSz="457200" rtl="0" eaLnBrk="1" fontAlgn="auto" latinLnBrk="0" hangingPunct="1">
              <a:lnSpc>
                <a:spcPct val="100000"/>
              </a:lnSpc>
              <a:spcBef>
                <a:spcPts val="0"/>
              </a:spcBef>
              <a:spcAft>
                <a:spcPts val="0"/>
              </a:spcAft>
              <a:buClr>
                <a:srgbClr val="005493"/>
              </a:buClr>
              <a:buSzPct val="90000"/>
              <a:buFont typeface="Wingdings" pitchFamily="2" charset="2"/>
              <a:buChar char="§"/>
              <a:tabLst/>
              <a:defRPr/>
            </a:pPr>
            <a:endParaRPr kumimoji="0" lang="en-US" sz="2400" b="0" i="0" u="none" strike="noStrike" kern="1200" cap="none" spc="0" normalizeH="0" baseline="0" noProof="0" dirty="0">
              <a:ln>
                <a:noFill/>
              </a:ln>
              <a:solidFill>
                <a:schemeClr val="tx2">
                  <a:lumMod val="75000"/>
                </a:schemeClr>
              </a:solidFill>
              <a:effectLst/>
              <a:uLnTx/>
              <a:uFillTx/>
              <a:ea typeface="+mn-ea"/>
              <a:cs typeface="+mn-cs"/>
            </a:endParaRPr>
          </a:p>
        </p:txBody>
      </p:sp>
      <p:pic>
        <p:nvPicPr>
          <p:cNvPr id="7" name="Picture 6">
            <a:extLst>
              <a:ext uri="{FF2B5EF4-FFF2-40B4-BE49-F238E27FC236}">
                <a16:creationId xmlns:a16="http://schemas.microsoft.com/office/drawing/2014/main" id="{5578BD1E-E769-B14F-B058-81156B56409E}"/>
              </a:ext>
            </a:extLst>
          </p:cNvPr>
          <p:cNvPicPr>
            <a:picLocks noChangeAspect="1"/>
          </p:cNvPicPr>
          <p:nvPr/>
        </p:nvPicPr>
        <p:blipFill>
          <a:blip r:embed="rId7"/>
          <a:stretch>
            <a:fillRect/>
          </a:stretch>
        </p:blipFill>
        <p:spPr>
          <a:xfrm rot="21283155">
            <a:off x="5605225" y="4027867"/>
            <a:ext cx="1364207" cy="2728414"/>
          </a:xfrm>
          <a:prstGeom prst="rect">
            <a:avLst/>
          </a:prstGeom>
          <a:effectLst>
            <a:outerShdw blurRad="190500" dist="50800" dir="5400000" algn="ctr" rotWithShape="0">
              <a:srgbClr val="000000">
                <a:alpha val="70000"/>
              </a:srgbClr>
            </a:outerShdw>
          </a:effectLst>
        </p:spPr>
      </p:pic>
    </p:spTree>
    <p:extLst>
      <p:ext uri="{BB962C8B-B14F-4D97-AF65-F5344CB8AC3E}">
        <p14:creationId xmlns:p14="http://schemas.microsoft.com/office/powerpoint/2010/main" val="2563223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167148"/>
            <a:ext cx="11887201" cy="1241473"/>
          </a:xfrm>
        </p:spPr>
        <p:txBody>
          <a:bodyPr>
            <a:normAutofit/>
          </a:bodyPr>
          <a:lstStyle/>
          <a:p>
            <a:r>
              <a:rPr lang="en-US" dirty="0">
                <a:solidFill>
                  <a:srgbClr val="005493"/>
                </a:solidFill>
              </a:rPr>
              <a:t>Our Financial Health</a:t>
            </a:r>
          </a:p>
        </p:txBody>
      </p:sp>
      <p:pic>
        <p:nvPicPr>
          <p:cNvPr id="8" name="Picture 7">
            <a:extLst>
              <a:ext uri="{FF2B5EF4-FFF2-40B4-BE49-F238E27FC236}">
                <a16:creationId xmlns:a16="http://schemas.microsoft.com/office/drawing/2014/main" id="{0DF2AD9A-F921-3848-98FE-596911B98B90}"/>
              </a:ext>
            </a:extLst>
          </p:cNvPr>
          <p:cNvPicPr>
            <a:picLocks noChangeAspect="1"/>
          </p:cNvPicPr>
          <p:nvPr/>
        </p:nvPicPr>
        <p:blipFill>
          <a:blip r:embed="rId4"/>
          <a:stretch>
            <a:fillRect/>
          </a:stretch>
        </p:blipFill>
        <p:spPr>
          <a:xfrm>
            <a:off x="101860" y="167148"/>
            <a:ext cx="11412115" cy="14768621"/>
          </a:xfrm>
          <a:prstGeom prst="rect">
            <a:avLst/>
          </a:prstGeom>
        </p:spPr>
      </p:pic>
    </p:spTree>
    <p:extLst>
      <p:ext uri="{BB962C8B-B14F-4D97-AF65-F5344CB8AC3E}">
        <p14:creationId xmlns:p14="http://schemas.microsoft.com/office/powerpoint/2010/main" val="1652211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34296" y="145924"/>
            <a:ext cx="12015020" cy="1289586"/>
          </a:xfrm>
        </p:spPr>
        <p:txBody>
          <a:bodyPr>
            <a:noAutofit/>
          </a:bodyPr>
          <a:lstStyle/>
          <a:p>
            <a:r>
              <a:rPr lang="en-US" sz="4400" spc="-150" dirty="0">
                <a:solidFill>
                  <a:srgbClr val="005493"/>
                </a:solidFill>
              </a:rPr>
              <a:t>Where We’ve Been. Where We’re Going</a:t>
            </a:r>
            <a:r>
              <a:rPr lang="en-US" sz="4500" spc="-150" dirty="0">
                <a:solidFill>
                  <a:srgbClr val="005493"/>
                </a:solidFill>
              </a:rPr>
              <a:t>.</a:t>
            </a:r>
          </a:p>
        </p:txBody>
      </p:sp>
      <p:sp>
        <p:nvSpPr>
          <p:cNvPr id="24" name="TextBox 23"/>
          <p:cNvSpPr txBox="1"/>
          <p:nvPr/>
        </p:nvSpPr>
        <p:spPr>
          <a:xfrm>
            <a:off x="334297" y="1339249"/>
            <a:ext cx="5901746" cy="3801041"/>
          </a:xfrm>
          <a:prstGeom prst="rect">
            <a:avLst/>
          </a:prstGeom>
          <a:noFill/>
        </p:spPr>
        <p:txBody>
          <a:bodyPr wrap="square" rtlCol="0">
            <a:spAutoFit/>
          </a:bodyPr>
          <a:lstStyle/>
          <a:p>
            <a:pPr lvl="4">
              <a:defRPr/>
            </a:pPr>
            <a:r>
              <a:rPr lang="en-US" sz="2400" dirty="0">
                <a:solidFill>
                  <a:srgbClr val="005493"/>
                </a:solidFill>
                <a:latin typeface="Arial Black" panose="020B0A04020102020204"/>
              </a:rPr>
              <a:t>Auxiliary </a:t>
            </a:r>
          </a:p>
          <a:p>
            <a:pPr lvl="4">
              <a:defRPr/>
            </a:pPr>
            <a:r>
              <a:rPr lang="en-US" sz="2400" dirty="0">
                <a:solidFill>
                  <a:srgbClr val="005493"/>
                </a:solidFill>
                <a:latin typeface="Arial Black" panose="020B0A04020102020204"/>
              </a:rPr>
              <a:t>Historical </a:t>
            </a:r>
          </a:p>
          <a:p>
            <a:pPr lvl="4">
              <a:defRPr/>
            </a:pPr>
            <a:r>
              <a:rPr lang="en-US" sz="2400" dirty="0">
                <a:solidFill>
                  <a:srgbClr val="005493"/>
                </a:solidFill>
                <a:latin typeface="Arial Black" panose="020B0A04020102020204"/>
              </a:rPr>
              <a:t>Perspective</a:t>
            </a:r>
          </a:p>
          <a:p>
            <a:pPr lvl="4">
              <a:defRPr/>
            </a:pPr>
            <a:endParaRPr lang="en-US" sz="2400" dirty="0">
              <a:solidFill>
                <a:srgbClr val="005493"/>
              </a:solidFill>
              <a:latin typeface="Arial Black" panose="020B0A04020102020204"/>
            </a:endParaRPr>
          </a:p>
          <a:p>
            <a:pPr marL="342900" indent="-342900">
              <a:spcBef>
                <a:spcPts val="600"/>
              </a:spcBef>
              <a:buClr>
                <a:srgbClr val="005493"/>
              </a:buClr>
              <a:buSzPct val="90000"/>
              <a:buFont typeface="Wingdings" pitchFamily="2" charset="2"/>
              <a:buChar char="§"/>
            </a:pPr>
            <a:r>
              <a:rPr lang="en-US" sz="2400" dirty="0">
                <a:solidFill>
                  <a:schemeClr val="bg2">
                    <a:lumMod val="25000"/>
                  </a:schemeClr>
                </a:solidFill>
              </a:rPr>
              <a:t>FY08 – FY16 budgets in the red</a:t>
            </a:r>
          </a:p>
          <a:p>
            <a:pPr marL="342900" indent="-342900">
              <a:spcBef>
                <a:spcPts val="600"/>
              </a:spcBef>
              <a:buClr>
                <a:srgbClr val="005493"/>
              </a:buClr>
              <a:buSzPct val="90000"/>
              <a:buFont typeface="Wingdings" pitchFamily="2" charset="2"/>
              <a:buChar char="§"/>
            </a:pPr>
            <a:r>
              <a:rPr lang="en-US" sz="2400" dirty="0">
                <a:solidFill>
                  <a:schemeClr val="bg2">
                    <a:lumMod val="25000"/>
                  </a:schemeClr>
                </a:solidFill>
              </a:rPr>
              <a:t>$440,000+ budget deficit</a:t>
            </a:r>
          </a:p>
          <a:p>
            <a:pPr marL="342900" indent="-342900">
              <a:spcBef>
                <a:spcPts val="600"/>
              </a:spcBef>
              <a:buClr>
                <a:srgbClr val="005493"/>
              </a:buClr>
              <a:buSzPct val="90000"/>
              <a:buFont typeface="Wingdings" pitchFamily="2" charset="2"/>
              <a:buChar char="§"/>
            </a:pPr>
            <a:r>
              <a:rPr lang="en-US" sz="2400" dirty="0">
                <a:solidFill>
                  <a:schemeClr val="bg2">
                    <a:lumMod val="25000"/>
                  </a:schemeClr>
                </a:solidFill>
              </a:rPr>
              <a:t>6 significant audit criticisms</a:t>
            </a:r>
          </a:p>
          <a:p>
            <a:pPr marL="342900" indent="-342900">
              <a:spcBef>
                <a:spcPts val="600"/>
              </a:spcBef>
              <a:buClr>
                <a:srgbClr val="005493"/>
              </a:buClr>
              <a:buSzPct val="90000"/>
              <a:buFont typeface="Wingdings" pitchFamily="2" charset="2"/>
              <a:buChar char="§"/>
            </a:pPr>
            <a:r>
              <a:rPr lang="en-US" sz="2400" dirty="0">
                <a:solidFill>
                  <a:schemeClr val="bg2">
                    <a:lumMod val="25000"/>
                  </a:schemeClr>
                </a:solidFill>
              </a:rPr>
              <a:t>Reduced deficit to $18,351.65 within </a:t>
            </a:r>
          </a:p>
          <a:p>
            <a:pPr>
              <a:spcBef>
                <a:spcPts val="600"/>
              </a:spcBef>
              <a:buClr>
                <a:srgbClr val="005493"/>
              </a:buClr>
              <a:buSzPct val="90000"/>
            </a:pPr>
            <a:r>
              <a:rPr lang="en-US" sz="2400" dirty="0">
                <a:solidFill>
                  <a:schemeClr val="bg2">
                    <a:lumMod val="25000"/>
                  </a:schemeClr>
                </a:solidFill>
              </a:rPr>
              <a:t>    3 fiscal years</a:t>
            </a:r>
          </a:p>
        </p:txBody>
      </p:sp>
      <p:sp>
        <p:nvSpPr>
          <p:cNvPr id="4" name="TextBox 3">
            <a:extLst>
              <a:ext uri="{FF2B5EF4-FFF2-40B4-BE49-F238E27FC236}">
                <a16:creationId xmlns:a16="http://schemas.microsoft.com/office/drawing/2014/main" id="{3B4AAD5D-6503-F848-8EFA-208E7CF308E8}"/>
              </a:ext>
            </a:extLst>
          </p:cNvPr>
          <p:cNvSpPr txBox="1"/>
          <p:nvPr/>
        </p:nvSpPr>
        <p:spPr>
          <a:xfrm>
            <a:off x="6096000" y="1339249"/>
            <a:ext cx="5791200" cy="4355038"/>
          </a:xfrm>
          <a:prstGeom prst="rect">
            <a:avLst/>
          </a:prstGeom>
          <a:noFill/>
        </p:spPr>
        <p:txBody>
          <a:bodyPr wrap="square" rtlCol="0">
            <a:spAutoFit/>
          </a:bodyPr>
          <a:lstStyle/>
          <a:p>
            <a:pPr lvl="4"/>
            <a:r>
              <a:rPr lang="en-US" sz="2400" dirty="0">
                <a:solidFill>
                  <a:srgbClr val="005493"/>
                </a:solidFill>
                <a:latin typeface="Arial Black" panose="020B0A04020102020204"/>
              </a:rPr>
              <a:t>Future </a:t>
            </a:r>
          </a:p>
          <a:p>
            <a:pPr lvl="4"/>
            <a:r>
              <a:rPr lang="en-US" sz="2400" dirty="0">
                <a:solidFill>
                  <a:srgbClr val="005493"/>
                </a:solidFill>
                <a:latin typeface="Arial Black" panose="020B0A04020102020204"/>
              </a:rPr>
              <a:t>Looks </a:t>
            </a:r>
          </a:p>
          <a:p>
            <a:pPr lvl="4"/>
            <a:r>
              <a:rPr lang="en-US" sz="2400" dirty="0">
                <a:solidFill>
                  <a:srgbClr val="005493"/>
                </a:solidFill>
                <a:latin typeface="Arial Black" panose="020B0A04020102020204"/>
              </a:rPr>
              <a:t>Bright </a:t>
            </a:r>
          </a:p>
          <a:p>
            <a:pPr lvl="4"/>
            <a:endParaRPr lang="en-US" sz="2400" dirty="0">
              <a:solidFill>
                <a:srgbClr val="005493"/>
              </a:solidFill>
              <a:latin typeface="Arial Black" panose="020B0A04020102020204"/>
            </a:endParaRPr>
          </a:p>
          <a:p>
            <a:pPr marL="342900" indent="-342900">
              <a:spcBef>
                <a:spcPts val="600"/>
              </a:spcBef>
              <a:buClr>
                <a:srgbClr val="005493"/>
              </a:buClr>
              <a:buSzPct val="90000"/>
              <a:buFont typeface="Wingdings" pitchFamily="2" charset="2"/>
              <a:buChar char="§"/>
            </a:pPr>
            <a:r>
              <a:rPr lang="en-US" sz="2400" dirty="0">
                <a:solidFill>
                  <a:schemeClr val="bg2">
                    <a:lumMod val="25000"/>
                  </a:schemeClr>
                </a:solidFill>
              </a:rPr>
              <a:t>New courses &amp; programs</a:t>
            </a:r>
          </a:p>
          <a:p>
            <a:pPr marL="342900" indent="-342900">
              <a:spcBef>
                <a:spcPts val="600"/>
              </a:spcBef>
              <a:buClr>
                <a:srgbClr val="005493"/>
              </a:buClr>
              <a:buSzPct val="90000"/>
              <a:buFont typeface="Wingdings" pitchFamily="2" charset="2"/>
              <a:buChar char="§"/>
            </a:pPr>
            <a:r>
              <a:rPr lang="en-US" sz="2400" dirty="0">
                <a:solidFill>
                  <a:schemeClr val="bg2">
                    <a:lumMod val="25000"/>
                  </a:schemeClr>
                </a:solidFill>
              </a:rPr>
              <a:t>Processes &amp; operational standards</a:t>
            </a:r>
          </a:p>
          <a:p>
            <a:pPr marL="342900" indent="-342900">
              <a:spcBef>
                <a:spcPts val="600"/>
              </a:spcBef>
              <a:buClr>
                <a:srgbClr val="005493"/>
              </a:buClr>
              <a:buSzPct val="90000"/>
              <a:buFont typeface="Wingdings" pitchFamily="2" charset="2"/>
              <a:buChar char="§"/>
            </a:pPr>
            <a:r>
              <a:rPr lang="en-US" sz="2400" dirty="0">
                <a:solidFill>
                  <a:schemeClr val="bg2">
                    <a:lumMod val="25000"/>
                  </a:schemeClr>
                </a:solidFill>
              </a:rPr>
              <a:t>Investing in technology/facilities</a:t>
            </a:r>
          </a:p>
          <a:p>
            <a:pPr marL="342900" indent="-342900">
              <a:spcBef>
                <a:spcPts val="600"/>
              </a:spcBef>
              <a:buClr>
                <a:srgbClr val="005493"/>
              </a:buClr>
              <a:buSzPct val="90000"/>
              <a:buFont typeface="Wingdings" pitchFamily="2" charset="2"/>
              <a:buChar char="§"/>
            </a:pPr>
            <a:r>
              <a:rPr lang="en-US" sz="2400" dirty="0">
                <a:solidFill>
                  <a:schemeClr val="bg2">
                    <a:lumMod val="25000"/>
                  </a:schemeClr>
                </a:solidFill>
              </a:rPr>
              <a:t>Legacy debt erased by FY20</a:t>
            </a:r>
          </a:p>
          <a:p>
            <a:pPr marL="342900" indent="-342900">
              <a:spcBef>
                <a:spcPts val="600"/>
              </a:spcBef>
              <a:buClr>
                <a:srgbClr val="005493"/>
              </a:buClr>
              <a:buSzPct val="90000"/>
              <a:buFont typeface="Wingdings" pitchFamily="2" charset="2"/>
              <a:buChar char="§"/>
            </a:pPr>
            <a:r>
              <a:rPr lang="en-US" sz="2400" dirty="0">
                <a:solidFill>
                  <a:schemeClr val="bg2">
                    <a:lumMod val="25000"/>
                  </a:schemeClr>
                </a:solidFill>
              </a:rPr>
              <a:t>FY22 Goal: $2.2M revenue generation</a:t>
            </a:r>
          </a:p>
          <a:p>
            <a:endParaRPr lang="en-US" dirty="0">
              <a:solidFill>
                <a:schemeClr val="bg2">
                  <a:lumMod val="25000"/>
                </a:schemeClr>
              </a:solidFill>
              <a:latin typeface="Arial Black" panose="020B0A04020102020204"/>
            </a:endParaRPr>
          </a:p>
          <a:p>
            <a:endParaRPr lang="en-US" dirty="0"/>
          </a:p>
        </p:txBody>
      </p:sp>
      <p:pic>
        <p:nvPicPr>
          <p:cNvPr id="6" name="Picture 5">
            <a:extLst>
              <a:ext uri="{FF2B5EF4-FFF2-40B4-BE49-F238E27FC236}">
                <a16:creationId xmlns:a16="http://schemas.microsoft.com/office/drawing/2014/main" id="{F5CC5DB9-01DE-904B-A6BC-EE8BEE0FDB72}"/>
              </a:ext>
            </a:extLst>
          </p:cNvPr>
          <p:cNvPicPr>
            <a:picLocks noChangeAspect="1"/>
          </p:cNvPicPr>
          <p:nvPr/>
        </p:nvPicPr>
        <p:blipFill>
          <a:blip r:embed="rId4"/>
          <a:stretch>
            <a:fillRect/>
          </a:stretch>
        </p:blipFill>
        <p:spPr>
          <a:xfrm>
            <a:off x="6429330" y="1135988"/>
            <a:ext cx="1363666" cy="1563670"/>
          </a:xfrm>
          <a:prstGeom prst="rect">
            <a:avLst/>
          </a:prstGeom>
        </p:spPr>
      </p:pic>
      <p:pic>
        <p:nvPicPr>
          <p:cNvPr id="8" name="Picture 7">
            <a:extLst>
              <a:ext uri="{FF2B5EF4-FFF2-40B4-BE49-F238E27FC236}">
                <a16:creationId xmlns:a16="http://schemas.microsoft.com/office/drawing/2014/main" id="{83D45CFE-4D7C-E449-AF96-F5F39E005096}"/>
              </a:ext>
            </a:extLst>
          </p:cNvPr>
          <p:cNvPicPr>
            <a:picLocks noChangeAspect="1"/>
          </p:cNvPicPr>
          <p:nvPr/>
        </p:nvPicPr>
        <p:blipFill>
          <a:blip r:embed="rId5"/>
          <a:stretch>
            <a:fillRect/>
          </a:stretch>
        </p:blipFill>
        <p:spPr>
          <a:xfrm>
            <a:off x="692340" y="1254655"/>
            <a:ext cx="1425389" cy="1391145"/>
          </a:xfrm>
          <a:prstGeom prst="rect">
            <a:avLst/>
          </a:prstGeom>
        </p:spPr>
      </p:pic>
    </p:spTree>
    <p:extLst>
      <p:ext uri="{BB962C8B-B14F-4D97-AF65-F5344CB8AC3E}">
        <p14:creationId xmlns:p14="http://schemas.microsoft.com/office/powerpoint/2010/main" val="2002360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ppt_y</p:attrName>
                                        </p:attrNameLst>
                                      </p:cBhvr>
                                      <p:tavLst>
                                        <p:tav tm="0">
                                          <p:val>
                                            <p:strVal val="#ppt_y+#ppt_h*1.125000"/>
                                          </p:val>
                                        </p:tav>
                                        <p:tav tm="100000">
                                          <p:val>
                                            <p:strVal val="#ppt_y"/>
                                          </p:val>
                                        </p:tav>
                                      </p:tavLst>
                                    </p:anim>
                                    <p:animEffect transition="in" filter="wipe(up)">
                                      <p:cBhvr>
                                        <p:cTn id="8" dur="500"/>
                                        <p:tgtEl>
                                          <p:spTgt spid="8"/>
                                        </p:tgtEl>
                                      </p:cBhvr>
                                    </p:animEffect>
                                  </p:childTnLst>
                                </p:cTn>
                              </p:par>
                              <p:par>
                                <p:cTn id="9" presetID="12" presetClass="entr" presetSubtype="4"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p:tgtEl>
                                          <p:spTgt spid="24"/>
                                        </p:tgtEl>
                                        <p:attrNameLst>
                                          <p:attrName>ppt_y</p:attrName>
                                        </p:attrNameLst>
                                      </p:cBhvr>
                                      <p:tavLst>
                                        <p:tav tm="0">
                                          <p:val>
                                            <p:strVal val="#ppt_y+#ppt_h*1.125000"/>
                                          </p:val>
                                        </p:tav>
                                        <p:tav tm="100000">
                                          <p:val>
                                            <p:strVal val="#ppt_y"/>
                                          </p:val>
                                        </p:tav>
                                      </p:tavLst>
                                    </p:anim>
                                    <p:animEffect transition="in" filter="wipe(up)">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4"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p:tgtEl>
                                          <p:spTgt spid="6"/>
                                        </p:tgtEl>
                                        <p:attrNameLst>
                                          <p:attrName>ppt_y</p:attrName>
                                        </p:attrNameLst>
                                      </p:cBhvr>
                                      <p:tavLst>
                                        <p:tav tm="0">
                                          <p:val>
                                            <p:strVal val="#ppt_y+#ppt_h*1.125000"/>
                                          </p:val>
                                        </p:tav>
                                        <p:tav tm="100000">
                                          <p:val>
                                            <p:strVal val="#ppt_y"/>
                                          </p:val>
                                        </p:tav>
                                      </p:tavLst>
                                    </p:anim>
                                    <p:animEffect transition="in" filter="wipe(up)">
                                      <p:cBhvr>
                                        <p:cTn id="18" dur="500"/>
                                        <p:tgtEl>
                                          <p:spTgt spid="6"/>
                                        </p:tgtEl>
                                      </p:cBhvr>
                                    </p:animEffect>
                                  </p:childTnLst>
                                </p:cTn>
                              </p:par>
                              <p:par>
                                <p:cTn id="19" presetID="12" presetClass="entr" presetSubtype="4"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p:tgtEl>
                                          <p:spTgt spid="4"/>
                                        </p:tgtEl>
                                        <p:attrNameLst>
                                          <p:attrName>ppt_y</p:attrName>
                                        </p:attrNameLst>
                                      </p:cBhvr>
                                      <p:tavLst>
                                        <p:tav tm="0">
                                          <p:val>
                                            <p:strVal val="#ppt_y+#ppt_h*1.125000"/>
                                          </p:val>
                                        </p:tav>
                                        <p:tav tm="100000">
                                          <p:val>
                                            <p:strVal val="#ppt_y"/>
                                          </p:val>
                                        </p:tav>
                                      </p:tavLst>
                                    </p:anim>
                                    <p:animEffect transition="in" filter="wipe(up)">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1555750"/>
            <a:ext cx="9294813" cy="3657600"/>
          </a:xfrm>
        </p:spPr>
        <p:txBody>
          <a:bodyPr>
            <a:normAutofit/>
          </a:bodyPr>
          <a:lstStyle/>
          <a:p>
            <a:pPr algn="ctr"/>
            <a:r>
              <a:rPr lang="en-US" dirty="0">
                <a:solidFill>
                  <a:srgbClr val="005493"/>
                </a:solidFill>
              </a:rPr>
              <a:t>Questions</a:t>
            </a:r>
            <a:br>
              <a:rPr lang="en-US" dirty="0">
                <a:solidFill>
                  <a:srgbClr val="005493"/>
                </a:solidFill>
              </a:rPr>
            </a:br>
            <a:br>
              <a:rPr lang="en-US" sz="2000" dirty="0">
                <a:solidFill>
                  <a:srgbClr val="005493"/>
                </a:solidFill>
              </a:rPr>
            </a:br>
            <a:r>
              <a:rPr lang="en-US" dirty="0">
                <a:solidFill>
                  <a:srgbClr val="005493"/>
                </a:solidFill>
              </a:rPr>
              <a:t>Discussion</a:t>
            </a:r>
            <a:endParaRPr lang="en-US" dirty="0">
              <a:solidFill>
                <a:schemeClr val="tx1"/>
              </a:solidFill>
            </a:endParaRPr>
          </a:p>
        </p:txBody>
      </p:sp>
    </p:spTree>
    <p:extLst>
      <p:ext uri="{BB962C8B-B14F-4D97-AF65-F5344CB8AC3E}">
        <p14:creationId xmlns:p14="http://schemas.microsoft.com/office/powerpoint/2010/main" val="17161139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44130" y="319099"/>
            <a:ext cx="11503742" cy="946180"/>
          </a:xfrm>
        </p:spPr>
        <p:txBody>
          <a:bodyPr>
            <a:normAutofit/>
          </a:bodyPr>
          <a:lstStyle/>
          <a:p>
            <a:r>
              <a:rPr lang="en-US" dirty="0">
                <a:solidFill>
                  <a:srgbClr val="005493"/>
                </a:solidFill>
              </a:rPr>
              <a:t>Who We Are</a:t>
            </a:r>
          </a:p>
        </p:txBody>
      </p:sp>
      <p:sp>
        <p:nvSpPr>
          <p:cNvPr id="24" name="TextBox 23"/>
          <p:cNvSpPr txBox="1"/>
          <p:nvPr/>
        </p:nvSpPr>
        <p:spPr>
          <a:xfrm>
            <a:off x="344129" y="1224176"/>
            <a:ext cx="11606866" cy="1938992"/>
          </a:xfrm>
          <a:prstGeom prst="rect">
            <a:avLst/>
          </a:prstGeom>
          <a:noFill/>
        </p:spPr>
        <p:txBody>
          <a:bodyPr wrap="square" rtlCol="0">
            <a:spAutoFit/>
          </a:bodyPr>
          <a:lstStyle/>
          <a:p>
            <a:r>
              <a:rPr lang="en-US" sz="2400" dirty="0">
                <a:solidFill>
                  <a:srgbClr val="005493"/>
                </a:solidFill>
                <a:latin typeface="+mj-lt"/>
              </a:rPr>
              <a:t>Vision</a:t>
            </a:r>
          </a:p>
          <a:p>
            <a:r>
              <a:rPr lang="en-US" sz="2400" dirty="0">
                <a:solidFill>
                  <a:schemeClr val="bg2">
                    <a:lumMod val="25000"/>
                  </a:schemeClr>
                </a:solidFill>
              </a:rPr>
              <a:t>“The University of North Florida, Division of Continuing Education aspires </a:t>
            </a:r>
          </a:p>
          <a:p>
            <a:r>
              <a:rPr lang="en-US" sz="2400" dirty="0">
                <a:solidFill>
                  <a:schemeClr val="bg2">
                    <a:lumMod val="25000"/>
                  </a:schemeClr>
                </a:solidFill>
              </a:rPr>
              <a:t>to be the unrivaled regional provider of professional development, lifelong learning opportunities and customized corporate services that drive economic development and individual success.” </a:t>
            </a:r>
          </a:p>
        </p:txBody>
      </p:sp>
      <p:sp>
        <p:nvSpPr>
          <p:cNvPr id="3" name="TextBox 2">
            <a:extLst>
              <a:ext uri="{FF2B5EF4-FFF2-40B4-BE49-F238E27FC236}">
                <a16:creationId xmlns:a16="http://schemas.microsoft.com/office/drawing/2014/main" id="{FC527103-3529-E24D-9D83-41A3ED37F897}"/>
              </a:ext>
            </a:extLst>
          </p:cNvPr>
          <p:cNvSpPr txBox="1"/>
          <p:nvPr/>
        </p:nvSpPr>
        <p:spPr>
          <a:xfrm>
            <a:off x="344129" y="3483368"/>
            <a:ext cx="11606866" cy="1938992"/>
          </a:xfrm>
          <a:prstGeom prst="rect">
            <a:avLst/>
          </a:prstGeom>
          <a:noFill/>
        </p:spPr>
        <p:txBody>
          <a:bodyPr wrap="square" rtlCol="0">
            <a:spAutoFit/>
          </a:bodyPr>
          <a:lstStyle/>
          <a:p>
            <a:r>
              <a:rPr lang="en-US" sz="2400" b="1" dirty="0">
                <a:solidFill>
                  <a:srgbClr val="005493"/>
                </a:solidFill>
                <a:latin typeface="+mj-lt"/>
              </a:rPr>
              <a:t>Mission</a:t>
            </a:r>
          </a:p>
          <a:p>
            <a:r>
              <a:rPr lang="en-US" sz="2400" dirty="0">
                <a:solidFill>
                  <a:schemeClr val="bg2">
                    <a:lumMod val="25000"/>
                  </a:schemeClr>
                </a:solidFill>
              </a:rPr>
              <a:t>“The University of North Florida, Division of Continuing Education offers unparalleled education and training programs that: the </a:t>
            </a:r>
            <a:r>
              <a:rPr lang="en-US" sz="2400" i="1" dirty="0">
                <a:solidFill>
                  <a:schemeClr val="bg2">
                    <a:lumMod val="25000"/>
                  </a:schemeClr>
                </a:solidFill>
              </a:rPr>
              <a:t>Community</a:t>
            </a:r>
            <a:r>
              <a:rPr lang="en-US" sz="2400" dirty="0">
                <a:solidFill>
                  <a:schemeClr val="bg2">
                    <a:lumMod val="25000"/>
                  </a:schemeClr>
                </a:solidFill>
              </a:rPr>
              <a:t> selects for personal enrichment; </a:t>
            </a:r>
            <a:r>
              <a:rPr lang="en-US" sz="2400" i="1" dirty="0">
                <a:solidFill>
                  <a:schemeClr val="bg2">
                    <a:lumMod val="25000"/>
                  </a:schemeClr>
                </a:solidFill>
              </a:rPr>
              <a:t>Professionals</a:t>
            </a:r>
            <a:r>
              <a:rPr lang="en-US" sz="2400" dirty="0">
                <a:solidFill>
                  <a:schemeClr val="bg2">
                    <a:lumMod val="25000"/>
                  </a:schemeClr>
                </a:solidFill>
              </a:rPr>
              <a:t> prefer for career advancement; </a:t>
            </a:r>
            <a:r>
              <a:rPr lang="en-US" sz="2400" i="1" dirty="0">
                <a:solidFill>
                  <a:schemeClr val="bg2">
                    <a:lumMod val="25000"/>
                  </a:schemeClr>
                </a:solidFill>
              </a:rPr>
              <a:t>Employers</a:t>
            </a:r>
            <a:r>
              <a:rPr lang="en-US" sz="2400" dirty="0">
                <a:solidFill>
                  <a:schemeClr val="bg2">
                    <a:lumMod val="25000"/>
                  </a:schemeClr>
                </a:solidFill>
              </a:rPr>
              <a:t> recommend to associates; and, </a:t>
            </a:r>
            <a:r>
              <a:rPr lang="en-US" sz="2400" i="1" dirty="0">
                <a:solidFill>
                  <a:schemeClr val="bg2">
                    <a:lumMod val="25000"/>
                  </a:schemeClr>
                </a:solidFill>
              </a:rPr>
              <a:t>Companies</a:t>
            </a:r>
            <a:r>
              <a:rPr lang="en-US" sz="2400" dirty="0">
                <a:solidFill>
                  <a:schemeClr val="bg2">
                    <a:lumMod val="25000"/>
                  </a:schemeClr>
                </a:solidFill>
              </a:rPr>
              <a:t> seek for long-term success.” </a:t>
            </a:r>
          </a:p>
        </p:txBody>
      </p:sp>
    </p:spTree>
    <p:extLst>
      <p:ext uri="{BB962C8B-B14F-4D97-AF65-F5344CB8AC3E}">
        <p14:creationId xmlns:p14="http://schemas.microsoft.com/office/powerpoint/2010/main" val="694662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p:tgtEl>
                                          <p:spTgt spid="24"/>
                                        </p:tgtEl>
                                        <p:attrNameLst>
                                          <p:attrName>ppt_y</p:attrName>
                                        </p:attrNameLst>
                                      </p:cBhvr>
                                      <p:tavLst>
                                        <p:tav tm="0">
                                          <p:val>
                                            <p:strVal val="#ppt_y+#ppt_h*1.125000"/>
                                          </p:val>
                                        </p:tav>
                                        <p:tav tm="100000">
                                          <p:val>
                                            <p:strVal val="#ppt_y"/>
                                          </p:val>
                                        </p:tav>
                                      </p:tavLst>
                                    </p:anim>
                                    <p:animEffect transition="in" filter="wipe(up)">
                                      <p:cBhvr>
                                        <p:cTn id="8" dur="500"/>
                                        <p:tgtEl>
                                          <p:spTgt spid="24"/>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p:tgtEl>
                                          <p:spTgt spid="3"/>
                                        </p:tgtEl>
                                        <p:attrNameLst>
                                          <p:attrName>ppt_y</p:attrName>
                                        </p:attrNameLst>
                                      </p:cBhvr>
                                      <p:tavLst>
                                        <p:tav tm="0">
                                          <p:val>
                                            <p:strVal val="#ppt_y+#ppt_h*1.125000"/>
                                          </p:val>
                                        </p:tav>
                                        <p:tav tm="100000">
                                          <p:val>
                                            <p:strVal val="#ppt_y"/>
                                          </p:val>
                                        </p:tav>
                                      </p:tavLst>
                                    </p:anim>
                                    <p:animEffect transition="in" filter="wipe(up)">
                                      <p:cBhvr>
                                        <p:cTn id="1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44130" y="145924"/>
            <a:ext cx="11493909" cy="1324843"/>
          </a:xfrm>
        </p:spPr>
        <p:txBody>
          <a:bodyPr>
            <a:noAutofit/>
          </a:bodyPr>
          <a:lstStyle/>
          <a:p>
            <a:r>
              <a:rPr lang="en-US" dirty="0">
                <a:solidFill>
                  <a:srgbClr val="005493"/>
                </a:solidFill>
              </a:rPr>
              <a:t>Strategic Framework</a:t>
            </a:r>
          </a:p>
        </p:txBody>
      </p:sp>
      <p:sp>
        <p:nvSpPr>
          <p:cNvPr id="24" name="TextBox 23"/>
          <p:cNvSpPr txBox="1"/>
          <p:nvPr/>
        </p:nvSpPr>
        <p:spPr>
          <a:xfrm>
            <a:off x="344130" y="1470767"/>
            <a:ext cx="11388044" cy="2308324"/>
          </a:xfrm>
          <a:prstGeom prst="rect">
            <a:avLst/>
          </a:prstGeom>
          <a:noFill/>
        </p:spPr>
        <p:txBody>
          <a:bodyPr wrap="square" rtlCol="0">
            <a:spAutoFit/>
          </a:bodyPr>
          <a:lstStyle/>
          <a:p>
            <a:pPr lvl="0">
              <a:defRPr/>
            </a:pPr>
            <a:r>
              <a:rPr lang="en-US" sz="2400" dirty="0">
                <a:solidFill>
                  <a:srgbClr val="005493"/>
                </a:solidFill>
                <a:latin typeface="Arial Black" panose="020B0A04020102020204"/>
              </a:rPr>
              <a:t>2018 – 2024 Goals</a:t>
            </a:r>
          </a:p>
          <a:p>
            <a:pPr marL="800100" lvl="1" indent="-342900">
              <a:buClr>
                <a:srgbClr val="005493"/>
              </a:buClr>
              <a:buSzPct val="90000"/>
              <a:buFont typeface="Wingdings" pitchFamily="2" charset="2"/>
              <a:buChar char="§"/>
            </a:pPr>
            <a:r>
              <a:rPr lang="en-US" sz="2400" dirty="0">
                <a:solidFill>
                  <a:schemeClr val="bg2">
                    <a:lumMod val="25000"/>
                  </a:schemeClr>
                </a:solidFill>
              </a:rPr>
              <a:t>Strengthen and broaden relationships with partners and stakeholders</a:t>
            </a:r>
          </a:p>
          <a:p>
            <a:pPr marL="800100" lvl="1" indent="-342900">
              <a:buClr>
                <a:srgbClr val="005493"/>
              </a:buClr>
              <a:buSzPct val="90000"/>
              <a:buFont typeface="Wingdings" pitchFamily="2" charset="2"/>
              <a:buChar char="§"/>
            </a:pPr>
            <a:r>
              <a:rPr lang="en-US" sz="2400" dirty="0">
                <a:solidFill>
                  <a:schemeClr val="bg2">
                    <a:lumMod val="25000"/>
                  </a:schemeClr>
                </a:solidFill>
              </a:rPr>
              <a:t>Evaluate and advance programs and courses annually</a:t>
            </a:r>
          </a:p>
          <a:p>
            <a:pPr marL="800100" lvl="1" indent="-342900">
              <a:buClr>
                <a:srgbClr val="005493"/>
              </a:buClr>
              <a:buSzPct val="90000"/>
              <a:buFont typeface="Wingdings" pitchFamily="2" charset="2"/>
              <a:buChar char="§"/>
            </a:pPr>
            <a:r>
              <a:rPr lang="en-US" sz="2400" dirty="0">
                <a:solidFill>
                  <a:schemeClr val="bg2">
                    <a:lumMod val="25000"/>
                  </a:schemeClr>
                </a:solidFill>
              </a:rPr>
              <a:t>Continuously sharpen market outreach </a:t>
            </a:r>
          </a:p>
          <a:p>
            <a:pPr marL="800100" lvl="1" indent="-342900">
              <a:buClr>
                <a:srgbClr val="005493"/>
              </a:buClr>
              <a:buSzPct val="90000"/>
              <a:buFont typeface="Wingdings" pitchFamily="2" charset="2"/>
              <a:buChar char="§"/>
            </a:pPr>
            <a:r>
              <a:rPr lang="en-US" sz="2400" dirty="0">
                <a:solidFill>
                  <a:schemeClr val="bg2">
                    <a:lumMod val="25000"/>
                  </a:schemeClr>
                </a:solidFill>
              </a:rPr>
              <a:t>Utilize innovative technology and data management systems</a:t>
            </a:r>
          </a:p>
          <a:p>
            <a:pPr marL="800100" lvl="1" indent="-342900">
              <a:buClr>
                <a:srgbClr val="005493"/>
              </a:buClr>
              <a:buSzPct val="90000"/>
              <a:buFont typeface="Wingdings" pitchFamily="2" charset="2"/>
              <a:buChar char="§"/>
            </a:pPr>
            <a:r>
              <a:rPr lang="en-US" sz="2400" dirty="0">
                <a:solidFill>
                  <a:schemeClr val="bg2">
                    <a:lumMod val="25000"/>
                  </a:schemeClr>
                </a:solidFill>
              </a:rPr>
              <a:t>Increase operating and advancement revenue annually </a:t>
            </a:r>
          </a:p>
        </p:txBody>
      </p:sp>
    </p:spTree>
    <p:extLst>
      <p:ext uri="{BB962C8B-B14F-4D97-AF65-F5344CB8AC3E}">
        <p14:creationId xmlns:p14="http://schemas.microsoft.com/office/powerpoint/2010/main" val="3563877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p:tgtEl>
                                          <p:spTgt spid="24"/>
                                        </p:tgtEl>
                                        <p:attrNameLst>
                                          <p:attrName>ppt_y</p:attrName>
                                        </p:attrNameLst>
                                      </p:cBhvr>
                                      <p:tavLst>
                                        <p:tav tm="0">
                                          <p:val>
                                            <p:strVal val="#ppt_y+#ppt_h*1.125000"/>
                                          </p:val>
                                        </p:tav>
                                        <p:tav tm="100000">
                                          <p:val>
                                            <p:strVal val="#ppt_y"/>
                                          </p:val>
                                        </p:tav>
                                      </p:tavLst>
                                    </p:anim>
                                    <p:animEffect transition="in" filter="wipe(up)">
                                      <p:cBhvr>
                                        <p:cTn id="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DE9B137-B2FC-AE4B-A095-962DF2A73146}"/>
              </a:ext>
            </a:extLst>
          </p:cNvPr>
          <p:cNvPicPr>
            <a:picLocks noChangeAspect="1"/>
          </p:cNvPicPr>
          <p:nvPr/>
        </p:nvPicPr>
        <p:blipFill>
          <a:blip r:embed="rId3"/>
          <a:stretch>
            <a:fillRect/>
          </a:stretch>
        </p:blipFill>
        <p:spPr>
          <a:xfrm>
            <a:off x="3048" y="0"/>
            <a:ext cx="12188952" cy="6858000"/>
          </a:xfrm>
          <a:prstGeom prst="rect">
            <a:avLst/>
          </a:prstGeom>
        </p:spPr>
      </p:pic>
      <p:sp>
        <p:nvSpPr>
          <p:cNvPr id="2" name="Title 1"/>
          <p:cNvSpPr>
            <a:spLocks noGrp="1"/>
          </p:cNvSpPr>
          <p:nvPr>
            <p:ph type="title"/>
          </p:nvPr>
        </p:nvSpPr>
        <p:spPr>
          <a:xfrm>
            <a:off x="1484671" y="204233"/>
            <a:ext cx="10617507" cy="1792718"/>
          </a:xfrm>
        </p:spPr>
        <p:txBody>
          <a:bodyPr>
            <a:noAutofit/>
          </a:bodyPr>
          <a:lstStyle/>
          <a:p>
            <a:r>
              <a:rPr lang="en-US" dirty="0">
                <a:solidFill>
                  <a:srgbClr val="005493"/>
                </a:solidFill>
              </a:rPr>
              <a:t>Unparalleled Workforce </a:t>
            </a:r>
            <a:br>
              <a:rPr lang="en-US" dirty="0">
                <a:solidFill>
                  <a:srgbClr val="005493"/>
                </a:solidFill>
              </a:rPr>
            </a:br>
            <a:r>
              <a:rPr lang="en-US" dirty="0">
                <a:solidFill>
                  <a:srgbClr val="005493"/>
                </a:solidFill>
              </a:rPr>
              <a:t>     Development</a:t>
            </a:r>
          </a:p>
        </p:txBody>
      </p:sp>
      <p:grpSp>
        <p:nvGrpSpPr>
          <p:cNvPr id="3" name="Group 2">
            <a:extLst>
              <a:ext uri="{FF2B5EF4-FFF2-40B4-BE49-F238E27FC236}">
                <a16:creationId xmlns:a16="http://schemas.microsoft.com/office/drawing/2014/main" id="{7BFAB732-713B-AC4B-991D-EC0FD9308126}"/>
              </a:ext>
            </a:extLst>
          </p:cNvPr>
          <p:cNvGrpSpPr/>
          <p:nvPr/>
        </p:nvGrpSpPr>
        <p:grpSpPr>
          <a:xfrm>
            <a:off x="1558058" y="1849630"/>
            <a:ext cx="10027695" cy="1723549"/>
            <a:chOff x="1558058" y="1849630"/>
            <a:chExt cx="10027695" cy="1723549"/>
          </a:xfrm>
        </p:grpSpPr>
        <p:sp>
          <p:nvSpPr>
            <p:cNvPr id="24" name="TextBox 23"/>
            <p:cNvSpPr txBox="1"/>
            <p:nvPr/>
          </p:nvSpPr>
          <p:spPr>
            <a:xfrm>
              <a:off x="1558058" y="1849630"/>
              <a:ext cx="10027695" cy="1723549"/>
            </a:xfrm>
            <a:prstGeom prst="rect">
              <a:avLst/>
            </a:prstGeom>
            <a:noFill/>
          </p:spPr>
          <p:txBody>
            <a:bodyPr wrap="square" rtlCol="0">
              <a:spAutoFit/>
            </a:bodyPr>
            <a:lstStyle/>
            <a:p>
              <a:pPr marR="0" lvl="0" algn="l" defTabSz="457200" rtl="0" eaLnBrk="1" fontAlgn="auto" latinLnBrk="0" hangingPunct="1">
                <a:lnSpc>
                  <a:spcPct val="100000"/>
                </a:lnSpc>
                <a:spcBef>
                  <a:spcPts val="0"/>
                </a:spcBef>
                <a:spcAft>
                  <a:spcPts val="0"/>
                </a:spcAft>
                <a:buClr>
                  <a:srgbClr val="005493"/>
                </a:buClr>
                <a:buSzPct val="90000"/>
                <a:tabLst/>
                <a:defRPr/>
              </a:pPr>
              <a:r>
                <a:rPr kumimoji="0" lang="en-US" sz="2400" b="0" i="0" u="none" strike="noStrike" kern="1200" cap="none" spc="0" normalizeH="0" baseline="0" noProof="0" dirty="0">
                  <a:ln>
                    <a:noFill/>
                  </a:ln>
                  <a:solidFill>
                    <a:srgbClr val="005493"/>
                  </a:solidFill>
                  <a:effectLst/>
                  <a:uLnTx/>
                  <a:uFillTx/>
                  <a:latin typeface="Arial Black" panose="020B0A04020102020204"/>
                </a:rPr>
                <a:t>Serving Professionals &amp; Employers:</a:t>
              </a:r>
            </a:p>
            <a:p>
              <a:pPr marL="800100" marR="0" lvl="1" indent="-342900" algn="l" defTabSz="457200" rtl="0" eaLnBrk="1" fontAlgn="auto" latinLnBrk="0" hangingPunct="1">
                <a:lnSpc>
                  <a:spcPct val="100000"/>
                </a:lnSpc>
                <a:spcBef>
                  <a:spcPts val="0"/>
                </a:spcBef>
                <a:spcAft>
                  <a:spcPts val="0"/>
                </a:spcAft>
                <a:buClr>
                  <a:srgbClr val="005493"/>
                </a:buClr>
                <a:buSzPct val="90000"/>
                <a:buFont typeface="Wingdings" pitchFamily="2" charset="2"/>
                <a:buChar char="§"/>
                <a:tabLst/>
                <a:defRPr/>
              </a:pPr>
              <a:r>
                <a:rPr kumimoji="0" lang="en-US" sz="2400" b="0" i="0" u="none" strike="noStrike" kern="1200" cap="none" spc="0" normalizeH="0" baseline="0" noProof="0" dirty="0">
                  <a:ln>
                    <a:noFill/>
                  </a:ln>
                  <a:solidFill>
                    <a:schemeClr val="bg2">
                      <a:lumMod val="25000"/>
                    </a:schemeClr>
                  </a:solidFill>
                  <a:effectLst/>
                  <a:uLnTx/>
                  <a:uFillTx/>
                </a:rPr>
                <a:t>Leadership                                          </a:t>
              </a:r>
            </a:p>
            <a:p>
              <a:pPr marL="800100" marR="0" lvl="1" indent="-342900" algn="l" defTabSz="457200" rtl="0" eaLnBrk="1" fontAlgn="auto" latinLnBrk="0" hangingPunct="1">
                <a:lnSpc>
                  <a:spcPct val="100000"/>
                </a:lnSpc>
                <a:spcBef>
                  <a:spcPts val="0"/>
                </a:spcBef>
                <a:spcAft>
                  <a:spcPts val="0"/>
                </a:spcAft>
                <a:buClr>
                  <a:srgbClr val="005493"/>
                </a:buClr>
                <a:buSzPct val="90000"/>
                <a:buFont typeface="Wingdings" pitchFamily="2" charset="2"/>
                <a:buChar char="§"/>
                <a:tabLst/>
                <a:defRPr/>
              </a:pPr>
              <a:r>
                <a:rPr kumimoji="0" lang="en-US" sz="2400" b="0" i="0" u="none" strike="noStrike" kern="1200" cap="none" spc="0" normalizeH="0" baseline="0" noProof="0" dirty="0">
                  <a:ln>
                    <a:noFill/>
                  </a:ln>
                  <a:solidFill>
                    <a:schemeClr val="bg2">
                      <a:lumMod val="25000"/>
                    </a:schemeClr>
                  </a:solidFill>
                  <a:effectLst/>
                  <a:uLnTx/>
                  <a:uFillTx/>
                </a:rPr>
                <a:t>Finance </a:t>
              </a:r>
            </a:p>
            <a:p>
              <a:pPr marL="800100" marR="0" lvl="1" indent="-342900" algn="l" defTabSz="457200" rtl="0" eaLnBrk="1" fontAlgn="auto" latinLnBrk="0" hangingPunct="1">
                <a:lnSpc>
                  <a:spcPct val="100000"/>
                </a:lnSpc>
                <a:spcBef>
                  <a:spcPts val="0"/>
                </a:spcBef>
                <a:spcAft>
                  <a:spcPts val="0"/>
                </a:spcAft>
                <a:buClr>
                  <a:srgbClr val="005493"/>
                </a:buClr>
                <a:buSzPct val="90000"/>
                <a:buFont typeface="Wingdings" pitchFamily="2" charset="2"/>
                <a:buChar char="§"/>
                <a:tabLst/>
                <a:defRPr/>
              </a:pPr>
              <a:r>
                <a:rPr kumimoji="0" lang="en-US" sz="2400" b="0" i="0" u="none" strike="noStrike" kern="1200" cap="none" spc="0" normalizeH="0" baseline="0" noProof="0" dirty="0">
                  <a:ln>
                    <a:noFill/>
                  </a:ln>
                  <a:solidFill>
                    <a:schemeClr val="bg2">
                      <a:lumMod val="25000"/>
                    </a:schemeClr>
                  </a:solidFill>
                  <a:effectLst/>
                  <a:uLnTx/>
                  <a:uFillTx/>
                </a:rPr>
                <a:t>Logistics </a:t>
              </a:r>
            </a:p>
            <a:p>
              <a:pPr marR="0" lvl="0" algn="l" defTabSz="457200" rtl="0" eaLnBrk="1" fontAlgn="auto" latinLnBrk="0" hangingPunct="1">
                <a:lnSpc>
                  <a:spcPct val="100000"/>
                </a:lnSpc>
                <a:spcBef>
                  <a:spcPts val="0"/>
                </a:spcBef>
                <a:spcAft>
                  <a:spcPts val="0"/>
                </a:spcAft>
                <a:buClr>
                  <a:srgbClr val="005493"/>
                </a:buClr>
                <a:buSzPct val="90000"/>
                <a:tabLst/>
                <a:defRPr/>
              </a:pPr>
              <a:endParaRPr kumimoji="0" lang="en-US" sz="1000" b="0" i="0" u="none" strike="noStrike" kern="1200" cap="none" spc="0" normalizeH="0" baseline="0" noProof="0" dirty="0">
                <a:ln>
                  <a:noFill/>
                </a:ln>
                <a:solidFill>
                  <a:srgbClr val="005493"/>
                </a:solidFill>
                <a:effectLst/>
                <a:uLnTx/>
                <a:uFillTx/>
                <a:latin typeface="Arial Black" panose="020B0A04020102020204"/>
              </a:endParaRPr>
            </a:p>
          </p:txBody>
        </p:sp>
        <p:sp>
          <p:nvSpPr>
            <p:cNvPr id="6" name="TextBox 5">
              <a:extLst>
                <a:ext uri="{FF2B5EF4-FFF2-40B4-BE49-F238E27FC236}">
                  <a16:creationId xmlns:a16="http://schemas.microsoft.com/office/drawing/2014/main" id="{5AFC4137-D444-A04F-86D2-EC43AEEAFCB8}"/>
                </a:ext>
              </a:extLst>
            </p:cNvPr>
            <p:cNvSpPr txBox="1"/>
            <p:nvPr/>
          </p:nvSpPr>
          <p:spPr>
            <a:xfrm>
              <a:off x="4071844" y="2223621"/>
              <a:ext cx="5833342" cy="1200329"/>
            </a:xfrm>
            <a:prstGeom prst="rect">
              <a:avLst/>
            </a:prstGeom>
            <a:noFill/>
          </p:spPr>
          <p:txBody>
            <a:bodyPr wrap="square" rtlCol="0">
              <a:spAutoFit/>
            </a:bodyPr>
            <a:lstStyle/>
            <a:p>
              <a:pPr marL="800100" marR="0" lvl="1" indent="-342900" algn="l" defTabSz="457200" rtl="0" eaLnBrk="1" fontAlgn="auto" latinLnBrk="0" hangingPunct="1">
                <a:lnSpc>
                  <a:spcPct val="100000"/>
                </a:lnSpc>
                <a:spcBef>
                  <a:spcPts val="0"/>
                </a:spcBef>
                <a:spcAft>
                  <a:spcPts val="0"/>
                </a:spcAft>
                <a:buClr>
                  <a:srgbClr val="005493"/>
                </a:buClr>
                <a:buSzPct val="90000"/>
                <a:buFont typeface="Wingdings" pitchFamily="2" charset="2"/>
                <a:buChar char="§"/>
                <a:tabLst/>
                <a:defRPr/>
              </a:pPr>
              <a:r>
                <a:rPr kumimoji="0" lang="en-US" sz="2400" b="0" i="0" u="none" strike="noStrike" kern="1200" cap="none" spc="0" normalizeH="0" baseline="0" noProof="0" dirty="0">
                  <a:ln>
                    <a:noFill/>
                  </a:ln>
                  <a:solidFill>
                    <a:schemeClr val="bg2">
                      <a:lumMod val="25000"/>
                    </a:schemeClr>
                  </a:solidFill>
                  <a:effectLst/>
                  <a:uLnTx/>
                  <a:uFillTx/>
                </a:rPr>
                <a:t>Quality &amp; Process</a:t>
              </a:r>
            </a:p>
            <a:p>
              <a:pPr marL="800100" marR="0" lvl="1" indent="-342900" algn="l" defTabSz="457200" rtl="0" eaLnBrk="1" fontAlgn="auto" latinLnBrk="0" hangingPunct="1">
                <a:lnSpc>
                  <a:spcPct val="100000"/>
                </a:lnSpc>
                <a:spcBef>
                  <a:spcPts val="0"/>
                </a:spcBef>
                <a:spcAft>
                  <a:spcPts val="0"/>
                </a:spcAft>
                <a:buClr>
                  <a:srgbClr val="005493"/>
                </a:buClr>
                <a:buSzPct val="90000"/>
                <a:buFont typeface="Wingdings" pitchFamily="2" charset="2"/>
                <a:buChar char="§"/>
                <a:tabLst/>
                <a:defRPr/>
              </a:pPr>
              <a:r>
                <a:rPr kumimoji="0" lang="en-US" sz="2400" b="0" i="0" u="none" strike="noStrike" kern="1200" cap="none" spc="0" normalizeH="0" baseline="0" noProof="0" dirty="0">
                  <a:ln>
                    <a:noFill/>
                  </a:ln>
                  <a:solidFill>
                    <a:schemeClr val="bg2">
                      <a:lumMod val="25000"/>
                    </a:schemeClr>
                  </a:solidFill>
                  <a:effectLst/>
                  <a:uLnTx/>
                  <a:uFillTx/>
                </a:rPr>
                <a:t>Informational Technology</a:t>
              </a:r>
            </a:p>
            <a:p>
              <a:pPr marL="800100" marR="0" lvl="1" indent="-342900" algn="l" defTabSz="457200" rtl="0" eaLnBrk="1" fontAlgn="auto" latinLnBrk="0" hangingPunct="1">
                <a:lnSpc>
                  <a:spcPct val="100000"/>
                </a:lnSpc>
                <a:spcBef>
                  <a:spcPts val="0"/>
                </a:spcBef>
                <a:spcAft>
                  <a:spcPts val="0"/>
                </a:spcAft>
                <a:buClr>
                  <a:srgbClr val="005493"/>
                </a:buClr>
                <a:buSzPct val="90000"/>
                <a:buFont typeface="Wingdings" pitchFamily="2" charset="2"/>
                <a:buChar char="§"/>
                <a:tabLst/>
                <a:defRPr/>
              </a:pPr>
              <a:r>
                <a:rPr lang="en-US" sz="2400" dirty="0">
                  <a:solidFill>
                    <a:schemeClr val="bg2">
                      <a:lumMod val="25000"/>
                    </a:schemeClr>
                  </a:solidFill>
                </a:rPr>
                <a:t>And more</a:t>
              </a:r>
              <a:endParaRPr kumimoji="0" lang="en-US" sz="2400" b="0" i="0" u="none" strike="noStrike" kern="1200" cap="none" spc="0" normalizeH="0" baseline="0" noProof="0" dirty="0">
                <a:ln>
                  <a:noFill/>
                </a:ln>
                <a:solidFill>
                  <a:schemeClr val="bg2">
                    <a:lumMod val="25000"/>
                  </a:schemeClr>
                </a:solidFill>
                <a:effectLst/>
                <a:uLnTx/>
                <a:uFillTx/>
              </a:endParaRPr>
            </a:p>
          </p:txBody>
        </p:sp>
      </p:grpSp>
      <p:sp>
        <p:nvSpPr>
          <p:cNvPr id="7" name="TextBox 6">
            <a:extLst>
              <a:ext uri="{FF2B5EF4-FFF2-40B4-BE49-F238E27FC236}">
                <a16:creationId xmlns:a16="http://schemas.microsoft.com/office/drawing/2014/main" id="{B17A2C98-F64D-774D-9DE0-29155490C811}"/>
              </a:ext>
            </a:extLst>
          </p:cNvPr>
          <p:cNvSpPr txBox="1"/>
          <p:nvPr/>
        </p:nvSpPr>
        <p:spPr>
          <a:xfrm>
            <a:off x="1541379" y="3631596"/>
            <a:ext cx="10027695" cy="615553"/>
          </a:xfrm>
          <a:prstGeom prst="rect">
            <a:avLst/>
          </a:prstGeom>
          <a:noFill/>
        </p:spPr>
        <p:txBody>
          <a:bodyPr wrap="square" rtlCol="0">
            <a:spAutoFit/>
          </a:bodyPr>
          <a:lstStyle/>
          <a:p>
            <a:pPr marR="0" lvl="0" algn="l" defTabSz="457200" rtl="0" eaLnBrk="1" fontAlgn="auto" latinLnBrk="0" hangingPunct="1">
              <a:lnSpc>
                <a:spcPct val="100000"/>
              </a:lnSpc>
              <a:spcBef>
                <a:spcPts val="0"/>
              </a:spcBef>
              <a:spcAft>
                <a:spcPts val="0"/>
              </a:spcAft>
              <a:buClr>
                <a:srgbClr val="005493"/>
              </a:buClr>
              <a:buSzPct val="90000"/>
              <a:tabLst/>
              <a:defRPr/>
            </a:pPr>
            <a:r>
              <a:rPr kumimoji="0" lang="en-US" sz="2400" b="0" i="0" u="none" strike="noStrike" kern="1200" cap="none" spc="0" normalizeH="0" baseline="0" noProof="0" dirty="0">
                <a:ln>
                  <a:noFill/>
                </a:ln>
                <a:solidFill>
                  <a:srgbClr val="005493"/>
                </a:solidFill>
                <a:effectLst/>
                <a:uLnTx/>
                <a:uFillTx/>
                <a:latin typeface="Arial Black" panose="020B0A04020102020204"/>
              </a:rPr>
              <a:t>Offerings in “Executive </a:t>
            </a:r>
            <a:r>
              <a:rPr lang="en-US" sz="2400" noProof="0" dirty="0">
                <a:solidFill>
                  <a:srgbClr val="005493"/>
                </a:solidFill>
                <a:latin typeface="Arial Black" panose="020B0A04020102020204"/>
              </a:rPr>
              <a:t>F</a:t>
            </a:r>
            <a:r>
              <a:rPr kumimoji="0" lang="en-US" sz="2400" b="0" i="0" u="none" strike="noStrike" kern="1200" cap="none" spc="0" normalizeH="0" baseline="0" noProof="0" dirty="0">
                <a:ln>
                  <a:noFill/>
                </a:ln>
                <a:solidFill>
                  <a:srgbClr val="005493"/>
                </a:solidFill>
                <a:effectLst/>
                <a:uLnTx/>
                <a:uFillTx/>
                <a:latin typeface="Arial Black" panose="020B0A04020102020204"/>
              </a:rPr>
              <a:t>ormat”</a:t>
            </a:r>
          </a:p>
          <a:p>
            <a:pPr lvl="0">
              <a:buClr>
                <a:srgbClr val="005493"/>
              </a:buClr>
              <a:buSzPct val="90000"/>
              <a:defRPr/>
            </a:pPr>
            <a:endParaRPr lang="en-US" sz="1000" dirty="0">
              <a:solidFill>
                <a:srgbClr val="005493"/>
              </a:solidFill>
              <a:latin typeface="Arial Black" panose="020B0A04020102020204"/>
            </a:endParaRPr>
          </a:p>
        </p:txBody>
      </p:sp>
      <p:sp>
        <p:nvSpPr>
          <p:cNvPr id="8" name="TextBox 7">
            <a:extLst>
              <a:ext uri="{FF2B5EF4-FFF2-40B4-BE49-F238E27FC236}">
                <a16:creationId xmlns:a16="http://schemas.microsoft.com/office/drawing/2014/main" id="{AB4099AA-0C98-7E4B-B4D9-0801AB8CF7A5}"/>
              </a:ext>
            </a:extLst>
          </p:cNvPr>
          <p:cNvSpPr txBox="1"/>
          <p:nvPr/>
        </p:nvSpPr>
        <p:spPr>
          <a:xfrm>
            <a:off x="1558058" y="4384626"/>
            <a:ext cx="10027695" cy="984885"/>
          </a:xfrm>
          <a:prstGeom prst="rect">
            <a:avLst/>
          </a:prstGeom>
          <a:noFill/>
        </p:spPr>
        <p:txBody>
          <a:bodyPr wrap="square" rtlCol="0">
            <a:spAutoFit/>
          </a:bodyPr>
          <a:lstStyle/>
          <a:p>
            <a:pPr marR="0" lvl="0" algn="l" defTabSz="457200" rtl="0" eaLnBrk="1" fontAlgn="auto" latinLnBrk="0" hangingPunct="1">
              <a:lnSpc>
                <a:spcPct val="100000"/>
              </a:lnSpc>
              <a:spcBef>
                <a:spcPts val="0"/>
              </a:spcBef>
              <a:spcAft>
                <a:spcPts val="0"/>
              </a:spcAft>
              <a:buClr>
                <a:srgbClr val="005493"/>
              </a:buClr>
              <a:buSzPct val="90000"/>
              <a:tabLst/>
              <a:defRPr/>
            </a:pPr>
            <a:r>
              <a:rPr lang="en-US" sz="2400" noProof="0" dirty="0">
                <a:solidFill>
                  <a:srgbClr val="005493"/>
                </a:solidFill>
                <a:latin typeface="Arial Black" panose="020B0A04020102020204"/>
              </a:rPr>
              <a:t>Collaborating to Provide</a:t>
            </a:r>
            <a:r>
              <a:rPr kumimoji="0" lang="en-US" sz="2400" b="0" i="0" u="none" strike="noStrike" kern="1200" cap="none" spc="0" normalizeH="0" baseline="0" noProof="0" dirty="0">
                <a:ln>
                  <a:noFill/>
                </a:ln>
                <a:solidFill>
                  <a:srgbClr val="005493"/>
                </a:solidFill>
                <a:effectLst/>
                <a:uLnTx/>
                <a:uFillTx/>
                <a:latin typeface="Arial Black" panose="020B0A04020102020204"/>
              </a:rPr>
              <a:t> Corporate </a:t>
            </a:r>
            <a:r>
              <a:rPr lang="en-US" sz="2400" dirty="0">
                <a:solidFill>
                  <a:srgbClr val="005493"/>
                </a:solidFill>
                <a:latin typeface="Arial Black" panose="020B0A04020102020204"/>
              </a:rPr>
              <a:t>Training</a:t>
            </a:r>
            <a:endParaRPr kumimoji="0" lang="en-US" sz="2400" b="0" i="0" u="none" strike="noStrike" kern="1200" cap="none" spc="0" normalizeH="0" baseline="0" noProof="0" dirty="0">
              <a:ln>
                <a:noFill/>
              </a:ln>
              <a:solidFill>
                <a:srgbClr val="005493"/>
              </a:solidFill>
              <a:effectLst/>
              <a:uLnTx/>
              <a:uFillTx/>
              <a:latin typeface="Arial Black" panose="020B0A04020102020204"/>
            </a:endParaRPr>
          </a:p>
          <a:p>
            <a:pPr marL="800100" marR="0" lvl="1" indent="-342900" algn="l" defTabSz="457200" rtl="0" eaLnBrk="1" fontAlgn="auto" latinLnBrk="0" hangingPunct="1">
              <a:lnSpc>
                <a:spcPct val="100000"/>
              </a:lnSpc>
              <a:spcBef>
                <a:spcPts val="0"/>
              </a:spcBef>
              <a:spcAft>
                <a:spcPts val="0"/>
              </a:spcAft>
              <a:buClr>
                <a:srgbClr val="005493"/>
              </a:buClr>
              <a:buSzPct val="90000"/>
              <a:buFont typeface="Wingdings" pitchFamily="2" charset="2"/>
              <a:buChar char="§"/>
              <a:tabLst/>
              <a:defRPr/>
            </a:pPr>
            <a:r>
              <a:rPr kumimoji="0" lang="en-US" sz="2400" b="0" i="0" u="none" strike="noStrike" kern="1200" cap="none" spc="0" normalizeH="0" baseline="0" noProof="0" dirty="0">
                <a:ln>
                  <a:noFill/>
                </a:ln>
                <a:solidFill>
                  <a:schemeClr val="bg2">
                    <a:lumMod val="25000"/>
                  </a:schemeClr>
                </a:solidFill>
                <a:effectLst/>
                <a:uLnTx/>
                <a:uFillTx/>
              </a:rPr>
              <a:t>Emphasis on customized training solutions </a:t>
            </a:r>
          </a:p>
          <a:p>
            <a:pPr marR="0" lvl="0" algn="l" defTabSz="457200" rtl="0" eaLnBrk="1" fontAlgn="auto" latinLnBrk="0" hangingPunct="1">
              <a:lnSpc>
                <a:spcPct val="100000"/>
              </a:lnSpc>
              <a:spcBef>
                <a:spcPts val="0"/>
              </a:spcBef>
              <a:spcAft>
                <a:spcPts val="0"/>
              </a:spcAft>
              <a:buClr>
                <a:srgbClr val="005493"/>
              </a:buClr>
              <a:buSzPct val="90000"/>
              <a:tabLst/>
              <a:defRPr/>
            </a:pPr>
            <a:endParaRPr kumimoji="0" lang="en-US" sz="1000" b="0" i="0" u="none" strike="noStrike" kern="1200" cap="none" spc="0" normalizeH="0" baseline="0" noProof="0" dirty="0">
              <a:ln>
                <a:noFill/>
              </a:ln>
              <a:solidFill>
                <a:srgbClr val="005493"/>
              </a:solidFill>
              <a:effectLst/>
              <a:uLnTx/>
              <a:uFillTx/>
              <a:latin typeface="Arial Black" panose="020B0A04020102020204"/>
            </a:endParaRPr>
          </a:p>
        </p:txBody>
      </p:sp>
    </p:spTree>
    <p:extLst>
      <p:ext uri="{BB962C8B-B14F-4D97-AF65-F5344CB8AC3E}">
        <p14:creationId xmlns:p14="http://schemas.microsoft.com/office/powerpoint/2010/main" val="3962039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DE9B137-B2FC-AE4B-A095-962DF2A73146}"/>
              </a:ext>
            </a:extLst>
          </p:cNvPr>
          <p:cNvPicPr>
            <a:picLocks noChangeAspect="1"/>
          </p:cNvPicPr>
          <p:nvPr/>
        </p:nvPicPr>
        <p:blipFill>
          <a:blip r:embed="rId3"/>
          <a:stretch>
            <a:fillRect/>
          </a:stretch>
        </p:blipFill>
        <p:spPr>
          <a:xfrm>
            <a:off x="3048" y="0"/>
            <a:ext cx="12188952" cy="6858000"/>
          </a:xfrm>
          <a:prstGeom prst="rect">
            <a:avLst/>
          </a:prstGeom>
        </p:spPr>
      </p:pic>
      <p:sp>
        <p:nvSpPr>
          <p:cNvPr id="2" name="Title 1"/>
          <p:cNvSpPr>
            <a:spLocks noGrp="1"/>
          </p:cNvSpPr>
          <p:nvPr>
            <p:ph type="title"/>
          </p:nvPr>
        </p:nvSpPr>
        <p:spPr>
          <a:xfrm>
            <a:off x="1528047" y="222895"/>
            <a:ext cx="10617507" cy="1130044"/>
          </a:xfrm>
        </p:spPr>
        <p:txBody>
          <a:bodyPr>
            <a:noAutofit/>
          </a:bodyPr>
          <a:lstStyle/>
          <a:p>
            <a:r>
              <a:rPr lang="en-US" dirty="0">
                <a:solidFill>
                  <a:srgbClr val="005493"/>
                </a:solidFill>
              </a:rPr>
              <a:t>Innovate DCE</a:t>
            </a:r>
          </a:p>
        </p:txBody>
      </p:sp>
      <p:sp>
        <p:nvSpPr>
          <p:cNvPr id="7" name="TextBox 6">
            <a:extLst>
              <a:ext uri="{FF2B5EF4-FFF2-40B4-BE49-F238E27FC236}">
                <a16:creationId xmlns:a16="http://schemas.microsoft.com/office/drawing/2014/main" id="{1D834020-85D9-3647-90BF-A42368B73949}"/>
              </a:ext>
            </a:extLst>
          </p:cNvPr>
          <p:cNvSpPr txBox="1"/>
          <p:nvPr/>
        </p:nvSpPr>
        <p:spPr>
          <a:xfrm>
            <a:off x="1554778" y="3361145"/>
            <a:ext cx="10027695" cy="1354217"/>
          </a:xfrm>
          <a:prstGeom prst="rect">
            <a:avLst/>
          </a:prstGeom>
          <a:noFill/>
        </p:spPr>
        <p:txBody>
          <a:bodyPr wrap="square" rtlCol="0">
            <a:spAutoFit/>
          </a:bodyPr>
          <a:lstStyle/>
          <a:p>
            <a:pPr marR="0" lvl="0" algn="l" defTabSz="457200" rtl="0" eaLnBrk="1" fontAlgn="auto" latinLnBrk="0" hangingPunct="1">
              <a:lnSpc>
                <a:spcPct val="100000"/>
              </a:lnSpc>
              <a:spcBef>
                <a:spcPts val="0"/>
              </a:spcBef>
              <a:spcAft>
                <a:spcPts val="0"/>
              </a:spcAft>
              <a:buClr>
                <a:srgbClr val="005493"/>
              </a:buClr>
              <a:buSzPct val="90000"/>
              <a:tabLst/>
              <a:defRPr/>
            </a:pPr>
            <a:r>
              <a:rPr kumimoji="0" lang="en-US" sz="2400" b="0" i="0" u="none" strike="noStrike" kern="1200" cap="none" spc="0" normalizeH="0" baseline="0" noProof="0" dirty="0">
                <a:ln>
                  <a:noFill/>
                </a:ln>
                <a:solidFill>
                  <a:srgbClr val="005493"/>
                </a:solidFill>
                <a:effectLst/>
                <a:uLnTx/>
                <a:uFillTx/>
                <a:latin typeface="Arial Black" panose="020B0A04020102020204"/>
              </a:rPr>
              <a:t>Internal</a:t>
            </a:r>
          </a:p>
          <a:p>
            <a:pPr marL="800100" marR="0" lvl="1" indent="-342900" algn="l" defTabSz="457200" rtl="0" eaLnBrk="1" fontAlgn="auto" latinLnBrk="0" hangingPunct="1">
              <a:lnSpc>
                <a:spcPct val="100000"/>
              </a:lnSpc>
              <a:spcBef>
                <a:spcPts val="0"/>
              </a:spcBef>
              <a:spcAft>
                <a:spcPts val="0"/>
              </a:spcAft>
              <a:buClr>
                <a:srgbClr val="005493"/>
              </a:buClr>
              <a:buSzPct val="90000"/>
              <a:buFont typeface="Wingdings" pitchFamily="2" charset="2"/>
              <a:buChar char="§"/>
              <a:tabLst/>
              <a:defRPr/>
            </a:pPr>
            <a:r>
              <a:rPr lang="en-US" sz="2400" dirty="0">
                <a:solidFill>
                  <a:schemeClr val="bg2">
                    <a:lumMod val="25000"/>
                  </a:schemeClr>
                </a:solidFill>
              </a:rPr>
              <a:t>Brooks College of Health</a:t>
            </a:r>
          </a:p>
          <a:p>
            <a:pPr marL="800100" marR="0" lvl="1" indent="-342900" algn="l" defTabSz="457200" rtl="0" eaLnBrk="1" fontAlgn="auto" latinLnBrk="0" hangingPunct="1">
              <a:lnSpc>
                <a:spcPct val="100000"/>
              </a:lnSpc>
              <a:spcBef>
                <a:spcPts val="0"/>
              </a:spcBef>
              <a:spcAft>
                <a:spcPts val="0"/>
              </a:spcAft>
              <a:buClr>
                <a:srgbClr val="005493"/>
              </a:buClr>
              <a:buSzPct val="90000"/>
              <a:buFont typeface="Wingdings" pitchFamily="2" charset="2"/>
              <a:buChar char="§"/>
              <a:tabLst/>
              <a:defRPr/>
            </a:pPr>
            <a:r>
              <a:rPr kumimoji="0" lang="en-US" sz="2400" b="0" i="0" u="none" strike="noStrike" kern="1200" cap="none" spc="0" normalizeH="0" baseline="0" noProof="0" dirty="0">
                <a:ln>
                  <a:noFill/>
                </a:ln>
                <a:solidFill>
                  <a:schemeClr val="bg2">
                    <a:lumMod val="25000"/>
                  </a:schemeClr>
                </a:solidFill>
                <a:effectLst/>
                <a:uLnTx/>
                <a:uFillTx/>
              </a:rPr>
              <a:t>Coggin College of Business</a:t>
            </a:r>
            <a:endParaRPr kumimoji="0" lang="en-US" sz="1000" b="0" i="0" u="none" strike="noStrike" kern="1200" cap="none" spc="0" normalizeH="0" baseline="0" noProof="0" dirty="0">
              <a:ln>
                <a:noFill/>
              </a:ln>
              <a:solidFill>
                <a:srgbClr val="005493"/>
              </a:solidFill>
              <a:effectLst/>
              <a:uLnTx/>
              <a:uFillTx/>
            </a:endParaRPr>
          </a:p>
          <a:p>
            <a:pPr marR="0" lvl="0" algn="l" defTabSz="457200" rtl="0" eaLnBrk="1" fontAlgn="auto" latinLnBrk="0" hangingPunct="1">
              <a:lnSpc>
                <a:spcPct val="100000"/>
              </a:lnSpc>
              <a:spcBef>
                <a:spcPts val="0"/>
              </a:spcBef>
              <a:spcAft>
                <a:spcPts val="0"/>
              </a:spcAft>
              <a:buClr>
                <a:srgbClr val="005493"/>
              </a:buClr>
              <a:buSzPct val="90000"/>
              <a:tabLst/>
              <a:defRPr/>
            </a:pPr>
            <a:endParaRPr kumimoji="0" lang="en-US" sz="1000" b="0" i="0" u="none" strike="noStrike" kern="1200" cap="none" spc="0" normalizeH="0" baseline="0" noProof="0" dirty="0">
              <a:ln>
                <a:noFill/>
              </a:ln>
              <a:solidFill>
                <a:srgbClr val="005493"/>
              </a:solidFill>
              <a:effectLst/>
              <a:uLnTx/>
              <a:uFillTx/>
              <a:latin typeface="Arial Black" panose="020B0A04020102020204"/>
            </a:endParaRPr>
          </a:p>
        </p:txBody>
      </p:sp>
      <p:sp>
        <p:nvSpPr>
          <p:cNvPr id="24" name="TextBox 23"/>
          <p:cNvSpPr txBox="1"/>
          <p:nvPr/>
        </p:nvSpPr>
        <p:spPr>
          <a:xfrm>
            <a:off x="1554779" y="1121841"/>
            <a:ext cx="6581148" cy="1938992"/>
          </a:xfrm>
          <a:prstGeom prst="rect">
            <a:avLst/>
          </a:prstGeom>
          <a:noFill/>
        </p:spPr>
        <p:txBody>
          <a:bodyPr wrap="square" rtlCol="0">
            <a:spAutoFit/>
          </a:bodyPr>
          <a:lstStyle/>
          <a:p>
            <a:pPr marR="0" lvl="0" algn="l" defTabSz="457200" rtl="0" eaLnBrk="1" fontAlgn="auto" latinLnBrk="0" hangingPunct="1">
              <a:lnSpc>
                <a:spcPct val="100000"/>
              </a:lnSpc>
              <a:spcBef>
                <a:spcPts val="0"/>
              </a:spcBef>
              <a:spcAft>
                <a:spcPts val="0"/>
              </a:spcAft>
              <a:buClr>
                <a:srgbClr val="005493"/>
              </a:buClr>
              <a:buSzPct val="90000"/>
              <a:tabLst/>
              <a:defRPr/>
            </a:pPr>
            <a:r>
              <a:rPr kumimoji="0" lang="en-US" sz="2400" b="0" i="0" u="none" strike="noStrike" kern="1200" cap="none" spc="0" normalizeH="0" baseline="0" noProof="0" dirty="0">
                <a:ln>
                  <a:noFill/>
                </a:ln>
                <a:solidFill>
                  <a:srgbClr val="005493"/>
                </a:solidFill>
                <a:effectLst/>
                <a:uLnTx/>
                <a:uFillTx/>
                <a:latin typeface="Arial Black" panose="020B0A04020102020204"/>
              </a:rPr>
              <a:t>External</a:t>
            </a:r>
          </a:p>
          <a:p>
            <a:pPr marL="800100" marR="0" lvl="1" indent="-342900" algn="l" defTabSz="457200" rtl="0" eaLnBrk="1" fontAlgn="auto" latinLnBrk="0" hangingPunct="1">
              <a:lnSpc>
                <a:spcPct val="100000"/>
              </a:lnSpc>
              <a:spcBef>
                <a:spcPts val="0"/>
              </a:spcBef>
              <a:spcAft>
                <a:spcPts val="0"/>
              </a:spcAft>
              <a:buClr>
                <a:srgbClr val="005493"/>
              </a:buClr>
              <a:buSzPct val="90000"/>
              <a:buFont typeface="Wingdings" pitchFamily="2" charset="2"/>
              <a:buChar char="§"/>
              <a:tabLst/>
              <a:defRPr/>
            </a:pPr>
            <a:r>
              <a:rPr kumimoji="0" lang="en-US" sz="2400" b="0" i="0" u="none" strike="noStrike" kern="1200" cap="none" spc="0" normalizeH="0" baseline="0" noProof="0" dirty="0">
                <a:ln>
                  <a:noFill/>
                </a:ln>
                <a:solidFill>
                  <a:schemeClr val="bg2">
                    <a:lumMod val="25000"/>
                  </a:schemeClr>
                </a:solidFill>
                <a:effectLst/>
                <a:uLnTx/>
                <a:uFillTx/>
              </a:rPr>
              <a:t>PNC Bank</a:t>
            </a:r>
          </a:p>
          <a:p>
            <a:pPr marL="800100" marR="0" lvl="1" indent="-342900" algn="l" defTabSz="457200" rtl="0" eaLnBrk="1" fontAlgn="auto" latinLnBrk="0" hangingPunct="1">
              <a:lnSpc>
                <a:spcPct val="100000"/>
              </a:lnSpc>
              <a:spcBef>
                <a:spcPts val="0"/>
              </a:spcBef>
              <a:spcAft>
                <a:spcPts val="0"/>
              </a:spcAft>
              <a:buClr>
                <a:srgbClr val="005493"/>
              </a:buClr>
              <a:buSzPct val="90000"/>
              <a:buFont typeface="Wingdings" pitchFamily="2" charset="2"/>
              <a:buChar char="§"/>
              <a:tabLst/>
              <a:defRPr/>
            </a:pPr>
            <a:r>
              <a:rPr lang="en-US" sz="2400" dirty="0" err="1">
                <a:solidFill>
                  <a:schemeClr val="bg2">
                    <a:lumMod val="25000"/>
                  </a:schemeClr>
                </a:solidFill>
              </a:rPr>
              <a:t>Jax</a:t>
            </a:r>
            <a:r>
              <a:rPr lang="en-US" sz="2400" dirty="0">
                <a:solidFill>
                  <a:schemeClr val="bg2">
                    <a:lumMod val="25000"/>
                  </a:schemeClr>
                </a:solidFill>
              </a:rPr>
              <a:t> Chamber </a:t>
            </a:r>
            <a:r>
              <a:rPr lang="en-US" sz="2400">
                <a:solidFill>
                  <a:schemeClr val="bg2">
                    <a:lumMod val="25000"/>
                  </a:schemeClr>
                </a:solidFill>
              </a:rPr>
              <a:t>/ JAXUSA</a:t>
            </a:r>
            <a:endParaRPr lang="en-US" sz="2400" dirty="0">
              <a:solidFill>
                <a:schemeClr val="bg2">
                  <a:lumMod val="25000"/>
                </a:schemeClr>
              </a:solidFill>
            </a:endParaRPr>
          </a:p>
          <a:p>
            <a:pPr marL="800100" marR="0" lvl="1" indent="-342900" algn="l" defTabSz="457200" rtl="0" eaLnBrk="1" fontAlgn="auto" latinLnBrk="0" hangingPunct="1">
              <a:lnSpc>
                <a:spcPct val="100000"/>
              </a:lnSpc>
              <a:spcBef>
                <a:spcPts val="0"/>
              </a:spcBef>
              <a:spcAft>
                <a:spcPts val="0"/>
              </a:spcAft>
              <a:buClr>
                <a:srgbClr val="005493"/>
              </a:buClr>
              <a:buSzPct val="90000"/>
              <a:buFont typeface="Wingdings" pitchFamily="2" charset="2"/>
              <a:buChar char="§"/>
              <a:tabLst/>
              <a:defRPr/>
            </a:pPr>
            <a:r>
              <a:rPr kumimoji="0" lang="en-US" sz="2400" i="0" u="none" strike="noStrike" kern="1200" cap="none" spc="0" normalizeH="0" baseline="0" noProof="0" dirty="0">
                <a:ln>
                  <a:noFill/>
                </a:ln>
                <a:solidFill>
                  <a:schemeClr val="bg2">
                    <a:lumMod val="25000"/>
                  </a:schemeClr>
                </a:solidFill>
                <a:effectLst/>
                <a:uLnTx/>
                <a:uFillTx/>
              </a:rPr>
              <a:t>First Coast Manufacturing Association</a:t>
            </a:r>
          </a:p>
          <a:p>
            <a:pPr marL="800100" marR="0" lvl="1" indent="-342900" algn="l" defTabSz="457200" rtl="0" eaLnBrk="1" fontAlgn="auto" latinLnBrk="0" hangingPunct="1">
              <a:lnSpc>
                <a:spcPct val="100000"/>
              </a:lnSpc>
              <a:spcBef>
                <a:spcPts val="0"/>
              </a:spcBef>
              <a:spcAft>
                <a:spcPts val="0"/>
              </a:spcAft>
              <a:buClr>
                <a:srgbClr val="005493"/>
              </a:buClr>
              <a:buSzPct val="90000"/>
              <a:buFont typeface="Wingdings" pitchFamily="2" charset="2"/>
              <a:buChar char="§"/>
              <a:tabLst/>
              <a:defRPr/>
            </a:pPr>
            <a:r>
              <a:rPr lang="en-US" sz="2400" dirty="0">
                <a:solidFill>
                  <a:schemeClr val="bg2">
                    <a:lumMod val="25000"/>
                  </a:schemeClr>
                </a:solidFill>
              </a:rPr>
              <a:t>Duval County Medical Society</a:t>
            </a:r>
            <a:endParaRPr kumimoji="0" lang="en-US" sz="1000" i="0" u="none" strike="noStrike" kern="1200" cap="none" spc="0" normalizeH="0" baseline="0" noProof="0" dirty="0">
              <a:ln>
                <a:noFill/>
              </a:ln>
              <a:solidFill>
                <a:srgbClr val="005493"/>
              </a:solidFill>
              <a:effectLst/>
              <a:uLnTx/>
              <a:uFillTx/>
            </a:endParaRPr>
          </a:p>
        </p:txBody>
      </p:sp>
    </p:spTree>
    <p:extLst>
      <p:ext uri="{BB962C8B-B14F-4D97-AF65-F5344CB8AC3E}">
        <p14:creationId xmlns:p14="http://schemas.microsoft.com/office/powerpoint/2010/main" val="2424424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A7C47A9-8DDA-E045-9068-004D3847B06C}"/>
              </a:ext>
            </a:extLst>
          </p:cNvPr>
          <p:cNvPicPr>
            <a:picLocks noChangeAspect="1"/>
          </p:cNvPicPr>
          <p:nvPr/>
        </p:nvPicPr>
        <p:blipFill>
          <a:blip r:embed="rId3"/>
          <a:stretch>
            <a:fillRect/>
          </a:stretch>
        </p:blipFill>
        <p:spPr>
          <a:xfrm>
            <a:off x="0" y="0"/>
            <a:ext cx="12192000" cy="6858000"/>
          </a:xfrm>
          <a:prstGeom prst="rect">
            <a:avLst/>
          </a:prstGeom>
        </p:spPr>
      </p:pic>
      <p:sp>
        <p:nvSpPr>
          <p:cNvPr id="2" name="Title 1"/>
          <p:cNvSpPr>
            <a:spLocks noGrp="1"/>
          </p:cNvSpPr>
          <p:nvPr>
            <p:ph type="title"/>
          </p:nvPr>
        </p:nvSpPr>
        <p:spPr>
          <a:xfrm>
            <a:off x="1533527" y="0"/>
            <a:ext cx="10550318" cy="2211165"/>
          </a:xfrm>
        </p:spPr>
        <p:txBody>
          <a:bodyPr>
            <a:noAutofit/>
          </a:bodyPr>
          <a:lstStyle/>
          <a:p>
            <a:r>
              <a:rPr lang="en-US" dirty="0">
                <a:solidFill>
                  <a:srgbClr val="005493"/>
                </a:solidFill>
              </a:rPr>
              <a:t>Your schedule. Your budget. </a:t>
            </a:r>
            <a:br>
              <a:rPr lang="en-US" dirty="0">
                <a:solidFill>
                  <a:srgbClr val="005493"/>
                </a:solidFill>
              </a:rPr>
            </a:br>
            <a:r>
              <a:rPr lang="en-US" dirty="0">
                <a:solidFill>
                  <a:srgbClr val="005493"/>
                </a:solidFill>
              </a:rPr>
              <a:t>       Your future… today!</a:t>
            </a:r>
          </a:p>
        </p:txBody>
      </p:sp>
      <p:sp>
        <p:nvSpPr>
          <p:cNvPr id="24" name="TextBox 23"/>
          <p:cNvSpPr txBox="1"/>
          <p:nvPr/>
        </p:nvSpPr>
        <p:spPr>
          <a:xfrm>
            <a:off x="1550002" y="2211165"/>
            <a:ext cx="10399170" cy="1723549"/>
          </a:xfrm>
          <a:prstGeom prst="rect">
            <a:avLst/>
          </a:prstGeom>
          <a:noFill/>
        </p:spPr>
        <p:txBody>
          <a:bodyPr wrap="square" rtlCol="0">
            <a:spAutoFit/>
          </a:bodyPr>
          <a:lstStyle/>
          <a:p>
            <a:pPr marR="0" lvl="0" algn="l" defTabSz="457200" rtl="0" eaLnBrk="1" fontAlgn="auto" latinLnBrk="0" hangingPunct="1">
              <a:lnSpc>
                <a:spcPct val="100000"/>
              </a:lnSpc>
              <a:spcBef>
                <a:spcPts val="0"/>
              </a:spcBef>
              <a:spcAft>
                <a:spcPts val="0"/>
              </a:spcAft>
              <a:buClr>
                <a:srgbClr val="005493"/>
              </a:buClr>
              <a:buSzPct val="90000"/>
              <a:tabLst/>
              <a:defRPr/>
            </a:pPr>
            <a:r>
              <a:rPr kumimoji="0" lang="en-US" sz="2400" b="0" i="0" u="none" strike="noStrike" kern="1200" cap="none" spc="0" normalizeH="0" baseline="0" noProof="0" dirty="0">
                <a:ln>
                  <a:noFill/>
                </a:ln>
                <a:solidFill>
                  <a:srgbClr val="005493"/>
                </a:solidFill>
                <a:effectLst/>
                <a:uLnTx/>
                <a:uFillTx/>
                <a:latin typeface="Arial Black" panose="020B0A04020102020204"/>
              </a:rPr>
              <a:t>Partnering with Ed2Go 				</a:t>
            </a:r>
            <a:endParaRPr lang="en-US" sz="2400" dirty="0">
              <a:solidFill>
                <a:srgbClr val="005493"/>
              </a:solidFill>
              <a:latin typeface="Arial Black" panose="020B0A04020102020204"/>
            </a:endParaRPr>
          </a:p>
          <a:p>
            <a:pPr marL="800100" lvl="1" indent="-342900">
              <a:buClr>
                <a:srgbClr val="005493"/>
              </a:buClr>
              <a:buSzPct val="90000"/>
              <a:buFont typeface="Wingdings" pitchFamily="2" charset="2"/>
              <a:buChar char="§"/>
            </a:pPr>
            <a:r>
              <a:rPr kumimoji="0" lang="en-US" sz="2400" b="0" i="0" u="none" strike="noStrike" kern="1200" cap="none" spc="0" normalizeH="0" baseline="0" noProof="0" dirty="0">
                <a:ln>
                  <a:noFill/>
                </a:ln>
                <a:solidFill>
                  <a:schemeClr val="bg2">
                    <a:lumMod val="25000"/>
                  </a:schemeClr>
                </a:solidFill>
                <a:effectLst/>
                <a:uLnTx/>
                <a:uFillTx/>
                <a:ea typeface="+mn-ea"/>
                <a:cs typeface="+mn-cs"/>
              </a:rPr>
              <a:t>Advanced Career Training</a:t>
            </a:r>
          </a:p>
          <a:p>
            <a:pPr marL="800100" marR="0" lvl="1" indent="-342900" algn="l" defTabSz="457200" rtl="0" eaLnBrk="1" fontAlgn="auto" latinLnBrk="0" hangingPunct="1">
              <a:lnSpc>
                <a:spcPct val="100000"/>
              </a:lnSpc>
              <a:spcBef>
                <a:spcPts val="0"/>
              </a:spcBef>
              <a:spcAft>
                <a:spcPts val="0"/>
              </a:spcAft>
              <a:buClr>
                <a:srgbClr val="005493"/>
              </a:buClr>
              <a:buSzPct val="90000"/>
              <a:buFont typeface="Wingdings" pitchFamily="2" charset="2"/>
              <a:buChar char="§"/>
              <a:tabLst/>
              <a:defRPr/>
            </a:pPr>
            <a:r>
              <a:rPr kumimoji="0" lang="en-US" sz="2400" b="0" i="0" u="none" strike="noStrike" kern="1200" cap="none" spc="0" normalizeH="0" baseline="0" noProof="0" dirty="0">
                <a:ln>
                  <a:noFill/>
                </a:ln>
                <a:solidFill>
                  <a:schemeClr val="bg2">
                    <a:lumMod val="25000"/>
                  </a:schemeClr>
                </a:solidFill>
                <a:effectLst/>
                <a:uLnTx/>
                <a:uFillTx/>
                <a:ea typeface="+mn-ea"/>
                <a:cs typeface="+mn-cs"/>
              </a:rPr>
              <a:t>Fundamentals</a:t>
            </a:r>
          </a:p>
          <a:p>
            <a:pPr marL="800100" lvl="1" indent="-342900">
              <a:buClr>
                <a:srgbClr val="005493"/>
              </a:buClr>
              <a:buSzPct val="90000"/>
              <a:buFont typeface="Wingdings" pitchFamily="2" charset="2"/>
              <a:buChar char="§"/>
            </a:pPr>
            <a:r>
              <a:rPr kumimoji="0" lang="en-US" sz="2400" b="0" i="0" u="none" strike="noStrike" kern="1200" cap="none" spc="0" normalizeH="0" baseline="0" noProof="0" dirty="0">
                <a:ln>
                  <a:noFill/>
                </a:ln>
                <a:solidFill>
                  <a:schemeClr val="bg2">
                    <a:lumMod val="25000"/>
                  </a:schemeClr>
                </a:solidFill>
                <a:effectLst/>
                <a:uLnTx/>
                <a:uFillTx/>
                <a:ea typeface="+mn-ea"/>
                <a:cs typeface="+mn-cs"/>
              </a:rPr>
              <a:t>‘Certification’ gap</a:t>
            </a:r>
          </a:p>
          <a:p>
            <a:pPr marR="0" lvl="0" algn="l" defTabSz="457200" rtl="0" eaLnBrk="1" fontAlgn="auto" latinLnBrk="0" hangingPunct="1">
              <a:lnSpc>
                <a:spcPct val="100000"/>
              </a:lnSpc>
              <a:spcBef>
                <a:spcPts val="0"/>
              </a:spcBef>
              <a:spcAft>
                <a:spcPts val="0"/>
              </a:spcAft>
              <a:buClr>
                <a:srgbClr val="005493"/>
              </a:buClr>
              <a:buSzPct val="90000"/>
              <a:tabLst/>
              <a:defRPr/>
            </a:pPr>
            <a:endParaRPr kumimoji="0" lang="en-US" sz="1000" b="0" i="0" u="none" strike="noStrike" kern="1200" cap="none" spc="0" normalizeH="0" baseline="0" noProof="0" dirty="0">
              <a:ln>
                <a:noFill/>
              </a:ln>
              <a:solidFill>
                <a:srgbClr val="005493"/>
              </a:solidFill>
              <a:effectLst/>
              <a:uLnTx/>
              <a:uFillTx/>
              <a:latin typeface="Arial Black" panose="020B0A04020102020204"/>
              <a:ea typeface="+mn-ea"/>
              <a:cs typeface="+mn-cs"/>
            </a:endParaRPr>
          </a:p>
        </p:txBody>
      </p:sp>
      <p:sp>
        <p:nvSpPr>
          <p:cNvPr id="6" name="TextBox 5">
            <a:extLst>
              <a:ext uri="{FF2B5EF4-FFF2-40B4-BE49-F238E27FC236}">
                <a16:creationId xmlns:a16="http://schemas.microsoft.com/office/drawing/2014/main" id="{65D7C15F-D5E8-B04D-882A-6DF117CA6720}"/>
              </a:ext>
            </a:extLst>
          </p:cNvPr>
          <p:cNvSpPr txBox="1"/>
          <p:nvPr/>
        </p:nvSpPr>
        <p:spPr>
          <a:xfrm>
            <a:off x="1558711" y="3934714"/>
            <a:ext cx="10399170" cy="461665"/>
          </a:xfrm>
          <a:prstGeom prst="rect">
            <a:avLst/>
          </a:prstGeom>
          <a:noFill/>
        </p:spPr>
        <p:txBody>
          <a:bodyPr wrap="square" rtlCol="0">
            <a:spAutoFit/>
          </a:bodyPr>
          <a:lstStyle/>
          <a:p>
            <a:pPr marR="0" lvl="0" algn="l" defTabSz="457200" rtl="0" eaLnBrk="1" fontAlgn="auto" latinLnBrk="0" hangingPunct="1">
              <a:lnSpc>
                <a:spcPct val="100000"/>
              </a:lnSpc>
              <a:spcBef>
                <a:spcPts val="0"/>
              </a:spcBef>
              <a:spcAft>
                <a:spcPts val="0"/>
              </a:spcAft>
              <a:buClr>
                <a:srgbClr val="005493"/>
              </a:buClr>
              <a:buSzPct val="90000"/>
              <a:tabLst/>
              <a:defRPr/>
            </a:pPr>
            <a:r>
              <a:rPr kumimoji="0" lang="en-US" sz="2400" b="0" i="0" u="none" strike="noStrike" kern="1200" cap="none" spc="0" normalizeH="0" baseline="0" noProof="0" dirty="0">
                <a:ln>
                  <a:noFill/>
                </a:ln>
                <a:solidFill>
                  <a:srgbClr val="005493"/>
                </a:solidFill>
                <a:effectLst/>
                <a:uLnTx/>
                <a:uFillTx/>
                <a:latin typeface="Arial Black" panose="020B0A04020102020204"/>
                <a:ea typeface="+mn-ea"/>
                <a:cs typeface="+mn-cs"/>
              </a:rPr>
              <a:t>Expanding our DCE Course Offerings </a:t>
            </a:r>
          </a:p>
        </p:txBody>
      </p:sp>
      <p:sp>
        <p:nvSpPr>
          <p:cNvPr id="7" name="TextBox 6">
            <a:extLst>
              <a:ext uri="{FF2B5EF4-FFF2-40B4-BE49-F238E27FC236}">
                <a16:creationId xmlns:a16="http://schemas.microsoft.com/office/drawing/2014/main" id="{BAFD3527-EE9B-6642-8642-7ADCE039C3A4}"/>
              </a:ext>
            </a:extLst>
          </p:cNvPr>
          <p:cNvSpPr txBox="1"/>
          <p:nvPr/>
        </p:nvSpPr>
        <p:spPr>
          <a:xfrm>
            <a:off x="1560097" y="4578409"/>
            <a:ext cx="10399170" cy="1200329"/>
          </a:xfrm>
          <a:prstGeom prst="rect">
            <a:avLst/>
          </a:prstGeom>
          <a:noFill/>
        </p:spPr>
        <p:txBody>
          <a:bodyPr wrap="square" rtlCol="0">
            <a:spAutoFit/>
          </a:bodyPr>
          <a:lstStyle/>
          <a:p>
            <a:pPr marR="0" lvl="0" algn="l" defTabSz="457200" rtl="0" eaLnBrk="1" fontAlgn="auto" latinLnBrk="0" hangingPunct="1">
              <a:lnSpc>
                <a:spcPct val="100000"/>
              </a:lnSpc>
              <a:spcBef>
                <a:spcPts val="0"/>
              </a:spcBef>
              <a:spcAft>
                <a:spcPts val="0"/>
              </a:spcAft>
              <a:buClr>
                <a:srgbClr val="005493"/>
              </a:buClr>
              <a:buSzPct val="90000"/>
              <a:tabLst/>
              <a:defRPr/>
            </a:pPr>
            <a:r>
              <a:rPr kumimoji="0" lang="en-US" sz="2400" b="0" i="0" u="none" strike="noStrike" kern="1200" cap="none" spc="0" normalizeH="0" baseline="0" noProof="0" dirty="0">
                <a:ln>
                  <a:noFill/>
                </a:ln>
                <a:solidFill>
                  <a:srgbClr val="005493"/>
                </a:solidFill>
                <a:effectLst/>
                <a:uLnTx/>
                <a:uFillTx/>
                <a:latin typeface="Arial Black" panose="020B0A04020102020204"/>
                <a:ea typeface="+mn-ea"/>
                <a:cs typeface="+mn-cs"/>
              </a:rPr>
              <a:t>Increasing Market Share </a:t>
            </a:r>
          </a:p>
          <a:p>
            <a:pPr marL="800100" marR="0" lvl="1" indent="-342900" algn="l" defTabSz="457200" rtl="0" eaLnBrk="1" fontAlgn="auto" latinLnBrk="0" hangingPunct="1">
              <a:lnSpc>
                <a:spcPct val="100000"/>
              </a:lnSpc>
              <a:spcBef>
                <a:spcPts val="0"/>
              </a:spcBef>
              <a:spcAft>
                <a:spcPts val="0"/>
              </a:spcAft>
              <a:buClr>
                <a:srgbClr val="005493"/>
              </a:buClr>
              <a:buSzPct val="90000"/>
              <a:buFont typeface="Wingdings" pitchFamily="2" charset="2"/>
              <a:buChar char="§"/>
              <a:tabLst/>
              <a:defRPr/>
            </a:pPr>
            <a:r>
              <a:rPr kumimoji="0" lang="en-US" sz="2400" b="0" i="0" u="none" strike="noStrike" kern="1200" cap="none" spc="0" normalizeH="0" baseline="0" noProof="0" dirty="0">
                <a:ln>
                  <a:noFill/>
                </a:ln>
                <a:solidFill>
                  <a:schemeClr val="bg2">
                    <a:lumMod val="25000"/>
                  </a:schemeClr>
                </a:solidFill>
                <a:effectLst/>
                <a:uLnTx/>
                <a:uFillTx/>
                <a:ea typeface="+mn-ea"/>
                <a:cs typeface="+mn-cs"/>
              </a:rPr>
              <a:t>MyCAA</a:t>
            </a:r>
          </a:p>
          <a:p>
            <a:pPr marL="457200" marR="0" lvl="1" indent="0" algn="l" defTabSz="4572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Arial Black" panose="020B0A04020102020204"/>
              <a:ea typeface="+mn-ea"/>
              <a:cs typeface="+mn-cs"/>
            </a:endParaRPr>
          </a:p>
        </p:txBody>
      </p:sp>
    </p:spTree>
    <p:extLst>
      <p:ext uri="{BB962C8B-B14F-4D97-AF65-F5344CB8AC3E}">
        <p14:creationId xmlns:p14="http://schemas.microsoft.com/office/powerpoint/2010/main" val="3478206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p:tgtEl>
                                          <p:spTgt spid="24"/>
                                        </p:tgtEl>
                                        <p:attrNameLst>
                                          <p:attrName>ppt_y</p:attrName>
                                        </p:attrNameLst>
                                      </p:cBhvr>
                                      <p:tavLst>
                                        <p:tav tm="0">
                                          <p:val>
                                            <p:strVal val="#ppt_y+#ppt_h*1.125000"/>
                                          </p:val>
                                        </p:tav>
                                        <p:tav tm="100000">
                                          <p:val>
                                            <p:strVal val="#ppt_y"/>
                                          </p:val>
                                        </p:tav>
                                      </p:tavLst>
                                    </p:anim>
                                    <p:animEffect transition="in" filter="wipe(up)">
                                      <p:cBhvr>
                                        <p:cTn id="8" dur="500"/>
                                        <p:tgtEl>
                                          <p:spTgt spid="24"/>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p:tgtEl>
                                          <p:spTgt spid="6"/>
                                        </p:tgtEl>
                                        <p:attrNameLst>
                                          <p:attrName>ppt_y</p:attrName>
                                        </p:attrNameLst>
                                      </p:cBhvr>
                                      <p:tavLst>
                                        <p:tav tm="0">
                                          <p:val>
                                            <p:strVal val="#ppt_y+#ppt_h*1.125000"/>
                                          </p:val>
                                        </p:tav>
                                        <p:tav tm="100000">
                                          <p:val>
                                            <p:strVal val="#ppt_y"/>
                                          </p:val>
                                        </p:tav>
                                      </p:tavLst>
                                    </p:anim>
                                    <p:animEffect transition="in" filter="wipe(up)">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p:tgtEl>
                                          <p:spTgt spid="7"/>
                                        </p:tgtEl>
                                        <p:attrNameLst>
                                          <p:attrName>ppt_y</p:attrName>
                                        </p:attrNameLst>
                                      </p:cBhvr>
                                      <p:tavLst>
                                        <p:tav tm="0">
                                          <p:val>
                                            <p:strVal val="#ppt_y+#ppt_h*1.125000"/>
                                          </p:val>
                                        </p:tav>
                                        <p:tav tm="100000">
                                          <p:val>
                                            <p:strVal val="#ppt_y"/>
                                          </p:val>
                                        </p:tav>
                                      </p:tavLst>
                                    </p:anim>
                                    <p:animEffect transition="in" filter="wipe(up)">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6"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CC463D0-8DC6-104A-935B-2CBFA9E8E8A9}"/>
              </a:ext>
            </a:extLst>
          </p:cNvPr>
          <p:cNvPicPr>
            <a:picLocks noChangeAspect="1"/>
          </p:cNvPicPr>
          <p:nvPr/>
        </p:nvPicPr>
        <p:blipFill>
          <a:blip r:embed="rId3"/>
          <a:stretch>
            <a:fillRect/>
          </a:stretch>
        </p:blipFill>
        <p:spPr>
          <a:xfrm>
            <a:off x="0" y="0"/>
            <a:ext cx="12192000" cy="6858000"/>
          </a:xfrm>
          <a:prstGeom prst="rect">
            <a:avLst/>
          </a:prstGeom>
        </p:spPr>
      </p:pic>
      <p:sp>
        <p:nvSpPr>
          <p:cNvPr id="2" name="Title 1"/>
          <p:cNvSpPr>
            <a:spLocks noGrp="1"/>
          </p:cNvSpPr>
          <p:nvPr>
            <p:ph type="title"/>
          </p:nvPr>
        </p:nvSpPr>
        <p:spPr>
          <a:xfrm>
            <a:off x="1533832" y="403123"/>
            <a:ext cx="10498309" cy="806245"/>
          </a:xfrm>
        </p:spPr>
        <p:txBody>
          <a:bodyPr>
            <a:noAutofit/>
          </a:bodyPr>
          <a:lstStyle/>
          <a:p>
            <a:r>
              <a:rPr lang="en-US" dirty="0">
                <a:solidFill>
                  <a:srgbClr val="005493"/>
                </a:solidFill>
              </a:rPr>
              <a:t>Take a class for the fun of it!  </a:t>
            </a:r>
          </a:p>
        </p:txBody>
      </p:sp>
      <p:sp>
        <p:nvSpPr>
          <p:cNvPr id="24" name="TextBox 23"/>
          <p:cNvSpPr txBox="1"/>
          <p:nvPr/>
        </p:nvSpPr>
        <p:spPr>
          <a:xfrm>
            <a:off x="1533832" y="1240309"/>
            <a:ext cx="8010218" cy="1938992"/>
          </a:xfrm>
          <a:prstGeom prst="rect">
            <a:avLst/>
          </a:prstGeom>
          <a:noFill/>
        </p:spPr>
        <p:txBody>
          <a:bodyPr wrap="square" rtlCol="0">
            <a:spAutoFit/>
          </a:bodyPr>
          <a:lstStyle/>
          <a:p>
            <a:pPr>
              <a:buClr>
                <a:srgbClr val="005493"/>
              </a:buClr>
              <a:buSzPct val="90000"/>
            </a:pPr>
            <a:r>
              <a:rPr lang="en-US" sz="2400" dirty="0">
                <a:solidFill>
                  <a:srgbClr val="005493"/>
                </a:solidFill>
                <a:latin typeface="+mj-lt"/>
              </a:rPr>
              <a:t>Discover a New Hobby or Gain a New Skill</a:t>
            </a:r>
          </a:p>
          <a:p>
            <a:pPr marL="800100" lvl="1" indent="-342900">
              <a:buClr>
                <a:srgbClr val="005493"/>
              </a:buClr>
              <a:buSzPct val="90000"/>
              <a:buFont typeface="Wingdings" pitchFamily="2" charset="2"/>
              <a:buChar char="§"/>
            </a:pPr>
            <a:r>
              <a:rPr lang="en-US" sz="2400" dirty="0">
                <a:solidFill>
                  <a:schemeClr val="tx2">
                    <a:lumMod val="75000"/>
                  </a:schemeClr>
                </a:solidFill>
              </a:rPr>
              <a:t>Money Matters, Language, Arts and Crafts, Photography, and more</a:t>
            </a:r>
          </a:p>
          <a:p>
            <a:pPr marL="800100" lvl="1" indent="-342900">
              <a:buClr>
                <a:srgbClr val="005493"/>
              </a:buClr>
              <a:buSzPct val="90000"/>
              <a:buFont typeface="Wingdings" pitchFamily="2" charset="2"/>
              <a:buChar char="§"/>
            </a:pPr>
            <a:r>
              <a:rPr lang="en-US" sz="2400" dirty="0">
                <a:solidFill>
                  <a:schemeClr val="tx2">
                    <a:lumMod val="75000"/>
                  </a:schemeClr>
                </a:solidFill>
              </a:rPr>
              <a:t>70+ unique classes each term / ~50 instructors</a:t>
            </a:r>
          </a:p>
          <a:p>
            <a:pPr marL="800100" lvl="1" indent="-342900">
              <a:buClr>
                <a:srgbClr val="005493"/>
              </a:buClr>
              <a:buSzPct val="90000"/>
              <a:buFont typeface="Wingdings" pitchFamily="2" charset="2"/>
              <a:buChar char="§"/>
            </a:pPr>
            <a:r>
              <a:rPr lang="en-US" sz="2400" dirty="0">
                <a:solidFill>
                  <a:schemeClr val="tx2">
                    <a:lumMod val="75000"/>
                  </a:schemeClr>
                </a:solidFill>
              </a:rPr>
              <a:t>Area Partnerships</a:t>
            </a:r>
            <a:endParaRPr lang="en-US" dirty="0">
              <a:solidFill>
                <a:schemeClr val="tx2">
                  <a:lumMod val="75000"/>
                </a:schemeClr>
              </a:solidFill>
            </a:endParaRPr>
          </a:p>
        </p:txBody>
      </p:sp>
      <p:sp>
        <p:nvSpPr>
          <p:cNvPr id="6" name="TextBox 5">
            <a:extLst>
              <a:ext uri="{FF2B5EF4-FFF2-40B4-BE49-F238E27FC236}">
                <a16:creationId xmlns:a16="http://schemas.microsoft.com/office/drawing/2014/main" id="{A37D52AB-1BC4-1041-8BCC-C9EB9AF9442E}"/>
              </a:ext>
            </a:extLst>
          </p:cNvPr>
          <p:cNvSpPr txBox="1"/>
          <p:nvPr/>
        </p:nvSpPr>
        <p:spPr>
          <a:xfrm>
            <a:off x="1551250" y="3371196"/>
            <a:ext cx="8010218" cy="1200329"/>
          </a:xfrm>
          <a:prstGeom prst="rect">
            <a:avLst/>
          </a:prstGeom>
          <a:noFill/>
        </p:spPr>
        <p:txBody>
          <a:bodyPr wrap="square" rtlCol="0">
            <a:spAutoFit/>
          </a:bodyPr>
          <a:lstStyle/>
          <a:p>
            <a:pPr>
              <a:buClr>
                <a:srgbClr val="005493"/>
              </a:buClr>
              <a:buSzPct val="90000"/>
            </a:pPr>
            <a:r>
              <a:rPr lang="en-US" sz="2400" dirty="0">
                <a:solidFill>
                  <a:srgbClr val="005493"/>
                </a:solidFill>
                <a:latin typeface="+mj-lt"/>
              </a:rPr>
              <a:t>Explore New Topics and Classes</a:t>
            </a:r>
          </a:p>
          <a:p>
            <a:pPr marL="800100" lvl="1" indent="-342900">
              <a:buClr>
                <a:srgbClr val="005493"/>
              </a:buClr>
              <a:buSzPct val="90000"/>
              <a:buFont typeface="Wingdings" pitchFamily="2" charset="2"/>
              <a:buChar char="§"/>
            </a:pPr>
            <a:r>
              <a:rPr lang="en-US" sz="2400" dirty="0">
                <a:solidFill>
                  <a:schemeClr val="tx2">
                    <a:lumMod val="75000"/>
                  </a:schemeClr>
                </a:solidFill>
              </a:rPr>
              <a:t>Back to Basics: natural skills for sustainability Money Matters: aimed at millennials</a:t>
            </a:r>
          </a:p>
        </p:txBody>
      </p:sp>
      <p:sp>
        <p:nvSpPr>
          <p:cNvPr id="7" name="TextBox 6">
            <a:extLst>
              <a:ext uri="{FF2B5EF4-FFF2-40B4-BE49-F238E27FC236}">
                <a16:creationId xmlns:a16="http://schemas.microsoft.com/office/drawing/2014/main" id="{9775ACBC-EA6F-764A-A634-897BA2A6D4CC}"/>
              </a:ext>
            </a:extLst>
          </p:cNvPr>
          <p:cNvSpPr txBox="1"/>
          <p:nvPr/>
        </p:nvSpPr>
        <p:spPr>
          <a:xfrm>
            <a:off x="1558044" y="4773590"/>
            <a:ext cx="10414039" cy="461665"/>
          </a:xfrm>
          <a:prstGeom prst="rect">
            <a:avLst/>
          </a:prstGeom>
          <a:noFill/>
        </p:spPr>
        <p:txBody>
          <a:bodyPr wrap="square" rtlCol="0">
            <a:spAutoFit/>
          </a:bodyPr>
          <a:lstStyle/>
          <a:p>
            <a:r>
              <a:rPr lang="en-US" sz="2400" dirty="0">
                <a:solidFill>
                  <a:srgbClr val="005493"/>
                </a:solidFill>
                <a:latin typeface="+mj-lt"/>
              </a:rPr>
              <a:t>Summer Camps – Coming Soon!</a:t>
            </a:r>
          </a:p>
        </p:txBody>
      </p:sp>
    </p:spTree>
    <p:extLst>
      <p:ext uri="{BB962C8B-B14F-4D97-AF65-F5344CB8AC3E}">
        <p14:creationId xmlns:p14="http://schemas.microsoft.com/office/powerpoint/2010/main" val="3330928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p:tgtEl>
                                          <p:spTgt spid="24"/>
                                        </p:tgtEl>
                                        <p:attrNameLst>
                                          <p:attrName>ppt_y</p:attrName>
                                        </p:attrNameLst>
                                      </p:cBhvr>
                                      <p:tavLst>
                                        <p:tav tm="0">
                                          <p:val>
                                            <p:strVal val="#ppt_y+#ppt_h*1.125000"/>
                                          </p:val>
                                        </p:tav>
                                        <p:tav tm="100000">
                                          <p:val>
                                            <p:strVal val="#ppt_y"/>
                                          </p:val>
                                        </p:tav>
                                      </p:tavLst>
                                    </p:anim>
                                    <p:animEffect transition="in" filter="wipe(up)">
                                      <p:cBhvr>
                                        <p:cTn id="8" dur="500"/>
                                        <p:tgtEl>
                                          <p:spTgt spid="24"/>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p:tgtEl>
                                          <p:spTgt spid="6"/>
                                        </p:tgtEl>
                                        <p:attrNameLst>
                                          <p:attrName>ppt_y</p:attrName>
                                        </p:attrNameLst>
                                      </p:cBhvr>
                                      <p:tavLst>
                                        <p:tav tm="0">
                                          <p:val>
                                            <p:strVal val="#ppt_y+#ppt_h*1.125000"/>
                                          </p:val>
                                        </p:tav>
                                        <p:tav tm="100000">
                                          <p:val>
                                            <p:strVal val="#ppt_y"/>
                                          </p:val>
                                        </p:tav>
                                      </p:tavLst>
                                    </p:anim>
                                    <p:animEffect transition="in" filter="wipe(up)">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p:tgtEl>
                                          <p:spTgt spid="7"/>
                                        </p:tgtEl>
                                        <p:attrNameLst>
                                          <p:attrName>ppt_y</p:attrName>
                                        </p:attrNameLst>
                                      </p:cBhvr>
                                      <p:tavLst>
                                        <p:tav tm="0">
                                          <p:val>
                                            <p:strVal val="#ppt_y+#ppt_h*1.125000"/>
                                          </p:val>
                                        </p:tav>
                                        <p:tav tm="100000">
                                          <p:val>
                                            <p:strVal val="#ppt_y"/>
                                          </p:val>
                                        </p:tav>
                                      </p:tavLst>
                                    </p:anim>
                                    <p:animEffect transition="in" filter="wipe(up)">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6" grpId="0"/>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E9670AC-EC51-BB45-BBAC-5FA2B74567FE}"/>
              </a:ext>
            </a:extLst>
          </p:cNvPr>
          <p:cNvPicPr>
            <a:picLocks noChangeAspect="1"/>
          </p:cNvPicPr>
          <p:nvPr/>
        </p:nvPicPr>
        <p:blipFill>
          <a:blip r:embed="rId3"/>
          <a:stretch>
            <a:fillRect/>
          </a:stretch>
        </p:blipFill>
        <p:spPr>
          <a:xfrm>
            <a:off x="0" y="0"/>
            <a:ext cx="12192000" cy="6858000"/>
          </a:xfrm>
          <a:prstGeom prst="rect">
            <a:avLst/>
          </a:prstGeom>
        </p:spPr>
      </p:pic>
      <p:sp>
        <p:nvSpPr>
          <p:cNvPr id="2" name="Title 1"/>
          <p:cNvSpPr>
            <a:spLocks noGrp="1"/>
          </p:cNvSpPr>
          <p:nvPr>
            <p:ph type="title"/>
          </p:nvPr>
        </p:nvSpPr>
        <p:spPr>
          <a:xfrm>
            <a:off x="1523999" y="145924"/>
            <a:ext cx="10668001" cy="1324843"/>
          </a:xfrm>
        </p:spPr>
        <p:txBody>
          <a:bodyPr>
            <a:noAutofit/>
          </a:bodyPr>
          <a:lstStyle/>
          <a:p>
            <a:r>
              <a:rPr lang="en-US" dirty="0">
                <a:solidFill>
                  <a:srgbClr val="005493"/>
                </a:solidFill>
              </a:rPr>
              <a:t>Be Prepared!</a:t>
            </a:r>
          </a:p>
        </p:txBody>
      </p:sp>
      <p:sp>
        <p:nvSpPr>
          <p:cNvPr id="24" name="TextBox 23"/>
          <p:cNvSpPr txBox="1"/>
          <p:nvPr/>
        </p:nvSpPr>
        <p:spPr>
          <a:xfrm>
            <a:off x="1533832" y="1249917"/>
            <a:ext cx="10414039" cy="1569660"/>
          </a:xfrm>
          <a:prstGeom prst="rect">
            <a:avLst/>
          </a:prstGeom>
          <a:noFill/>
        </p:spPr>
        <p:txBody>
          <a:bodyPr wrap="square" rtlCol="0">
            <a:spAutoFit/>
          </a:bodyPr>
          <a:lstStyle/>
          <a:p>
            <a:r>
              <a:rPr lang="en-US" sz="2400" dirty="0">
                <a:solidFill>
                  <a:srgbClr val="005493"/>
                </a:solidFill>
                <a:latin typeface="+mj-lt"/>
              </a:rPr>
              <a:t>Get Your Higher Score, Faster</a:t>
            </a:r>
          </a:p>
          <a:p>
            <a:pPr marL="800100" lvl="1" indent="-342900">
              <a:buClr>
                <a:srgbClr val="005493"/>
              </a:buClr>
              <a:buSzPct val="90000"/>
              <a:buFont typeface="Wingdings" pitchFamily="2" charset="2"/>
              <a:buChar char="§"/>
            </a:pPr>
            <a:r>
              <a:rPr lang="en-US" sz="2400" dirty="0">
                <a:solidFill>
                  <a:schemeClr val="tx2">
                    <a:lumMod val="75000"/>
                  </a:schemeClr>
                </a:solidFill>
              </a:rPr>
              <a:t>Undergraduate: ACT and SAT</a:t>
            </a:r>
          </a:p>
          <a:p>
            <a:pPr marL="800100" lvl="1" indent="-342900">
              <a:buClr>
                <a:srgbClr val="005493"/>
              </a:buClr>
              <a:buSzPct val="90000"/>
              <a:buFont typeface="Wingdings" pitchFamily="2" charset="2"/>
              <a:buChar char="§"/>
            </a:pPr>
            <a:r>
              <a:rPr lang="en-US" sz="2400" dirty="0">
                <a:solidFill>
                  <a:schemeClr val="tx2">
                    <a:lumMod val="75000"/>
                  </a:schemeClr>
                </a:solidFill>
              </a:rPr>
              <a:t>Graduate: GMAT, GRE, MCAT, LSAT</a:t>
            </a:r>
          </a:p>
          <a:p>
            <a:pPr marL="800100" lvl="1" indent="-342900">
              <a:buClr>
                <a:srgbClr val="005493"/>
              </a:buClr>
              <a:buSzPct val="90000"/>
              <a:buFont typeface="Wingdings" pitchFamily="2" charset="2"/>
              <a:buChar char="§"/>
            </a:pPr>
            <a:r>
              <a:rPr lang="en-US" sz="2400" dirty="0">
                <a:solidFill>
                  <a:schemeClr val="tx2">
                    <a:lumMod val="75000"/>
                  </a:schemeClr>
                </a:solidFill>
              </a:rPr>
              <a:t>In-person and online</a:t>
            </a:r>
          </a:p>
        </p:txBody>
      </p:sp>
      <p:sp>
        <p:nvSpPr>
          <p:cNvPr id="6" name="TextBox 5">
            <a:extLst>
              <a:ext uri="{FF2B5EF4-FFF2-40B4-BE49-F238E27FC236}">
                <a16:creationId xmlns:a16="http://schemas.microsoft.com/office/drawing/2014/main" id="{27E423EB-CD60-134F-AFD7-E64F9E58F3A6}"/>
              </a:ext>
            </a:extLst>
          </p:cNvPr>
          <p:cNvSpPr txBox="1"/>
          <p:nvPr/>
        </p:nvSpPr>
        <p:spPr>
          <a:xfrm>
            <a:off x="1533330" y="3002515"/>
            <a:ext cx="10414039" cy="1569660"/>
          </a:xfrm>
          <a:prstGeom prst="rect">
            <a:avLst/>
          </a:prstGeom>
          <a:noFill/>
        </p:spPr>
        <p:txBody>
          <a:bodyPr wrap="square" rtlCol="0">
            <a:spAutoFit/>
          </a:bodyPr>
          <a:lstStyle/>
          <a:p>
            <a:r>
              <a:rPr lang="en-US" sz="2400" dirty="0">
                <a:solidFill>
                  <a:srgbClr val="005493"/>
                </a:solidFill>
                <a:latin typeface="+mj-lt"/>
              </a:rPr>
              <a:t>Exceptional Preparation – Affordable Price</a:t>
            </a:r>
          </a:p>
          <a:p>
            <a:pPr marL="800100" lvl="1" indent="-342900">
              <a:buClr>
                <a:srgbClr val="005493"/>
              </a:buClr>
              <a:buSzPct val="90000"/>
              <a:buFont typeface="Wingdings" pitchFamily="2" charset="2"/>
              <a:buChar char="§"/>
            </a:pPr>
            <a:r>
              <a:rPr lang="en-US" sz="2400" dirty="0">
                <a:solidFill>
                  <a:schemeClr val="tx2">
                    <a:lumMod val="75000"/>
                  </a:schemeClr>
                </a:solidFill>
              </a:rPr>
              <a:t>Collaborating with area high schools, </a:t>
            </a:r>
            <a:br>
              <a:rPr lang="en-US" sz="2400" dirty="0">
                <a:solidFill>
                  <a:schemeClr val="tx2">
                    <a:lumMod val="75000"/>
                  </a:schemeClr>
                </a:solidFill>
              </a:rPr>
            </a:br>
            <a:r>
              <a:rPr lang="en-US" sz="2400" dirty="0">
                <a:solidFill>
                  <a:schemeClr val="tx2">
                    <a:lumMod val="75000"/>
                  </a:schemeClr>
                </a:solidFill>
              </a:rPr>
              <a:t>Enrollment  Services, UNF Graduate Schools</a:t>
            </a:r>
          </a:p>
          <a:p>
            <a:pPr marL="800100" lvl="1" indent="-342900">
              <a:buClr>
                <a:srgbClr val="005493"/>
              </a:buClr>
              <a:buSzPct val="90000"/>
              <a:buFont typeface="Wingdings" pitchFamily="2" charset="2"/>
              <a:buChar char="§"/>
            </a:pPr>
            <a:r>
              <a:rPr lang="en-US" sz="2400" dirty="0">
                <a:solidFill>
                  <a:schemeClr val="tx2">
                    <a:lumMod val="75000"/>
                  </a:schemeClr>
                </a:solidFill>
              </a:rPr>
              <a:t>Exploring new vendor options</a:t>
            </a:r>
          </a:p>
        </p:txBody>
      </p:sp>
    </p:spTree>
    <p:extLst>
      <p:ext uri="{BB962C8B-B14F-4D97-AF65-F5344CB8AC3E}">
        <p14:creationId xmlns:p14="http://schemas.microsoft.com/office/powerpoint/2010/main" val="721056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p:tgtEl>
                                          <p:spTgt spid="24"/>
                                        </p:tgtEl>
                                        <p:attrNameLst>
                                          <p:attrName>ppt_y</p:attrName>
                                        </p:attrNameLst>
                                      </p:cBhvr>
                                      <p:tavLst>
                                        <p:tav tm="0">
                                          <p:val>
                                            <p:strVal val="#ppt_y+#ppt_h*1.125000"/>
                                          </p:val>
                                        </p:tav>
                                        <p:tav tm="100000">
                                          <p:val>
                                            <p:strVal val="#ppt_y"/>
                                          </p:val>
                                        </p:tav>
                                      </p:tavLst>
                                    </p:anim>
                                    <p:animEffect transition="in" filter="wipe(up)">
                                      <p:cBhvr>
                                        <p:cTn id="8" dur="500"/>
                                        <p:tgtEl>
                                          <p:spTgt spid="24"/>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p:tgtEl>
                                          <p:spTgt spid="6"/>
                                        </p:tgtEl>
                                        <p:attrNameLst>
                                          <p:attrName>ppt_y</p:attrName>
                                        </p:attrNameLst>
                                      </p:cBhvr>
                                      <p:tavLst>
                                        <p:tav tm="0">
                                          <p:val>
                                            <p:strVal val="#ppt_y+#ppt_h*1.125000"/>
                                          </p:val>
                                        </p:tav>
                                        <p:tav tm="100000">
                                          <p:val>
                                            <p:strVal val="#ppt_y"/>
                                          </p:val>
                                        </p:tav>
                                      </p:tavLst>
                                    </p:anim>
                                    <p:animEffect transition="in" filter="wipe(up)">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24D00B3-DCC2-0D42-89A1-AAF8B458F1E8}"/>
              </a:ext>
            </a:extLst>
          </p:cNvPr>
          <p:cNvPicPr>
            <a:picLocks noChangeAspect="1"/>
          </p:cNvPicPr>
          <p:nvPr/>
        </p:nvPicPr>
        <p:blipFill>
          <a:blip r:embed="rId3"/>
          <a:stretch>
            <a:fillRect/>
          </a:stretch>
        </p:blipFill>
        <p:spPr>
          <a:xfrm>
            <a:off x="0" y="0"/>
            <a:ext cx="12192000" cy="6858000"/>
          </a:xfrm>
          <a:prstGeom prst="rect">
            <a:avLst/>
          </a:prstGeom>
        </p:spPr>
      </p:pic>
      <p:sp>
        <p:nvSpPr>
          <p:cNvPr id="2" name="Title 1"/>
          <p:cNvSpPr>
            <a:spLocks noGrp="1"/>
          </p:cNvSpPr>
          <p:nvPr>
            <p:ph type="title"/>
          </p:nvPr>
        </p:nvSpPr>
        <p:spPr>
          <a:xfrm>
            <a:off x="1535694" y="294964"/>
            <a:ext cx="10471796" cy="1012721"/>
          </a:xfrm>
        </p:spPr>
        <p:txBody>
          <a:bodyPr>
            <a:normAutofit/>
          </a:bodyPr>
          <a:lstStyle/>
          <a:p>
            <a:r>
              <a:rPr lang="en-US" dirty="0">
                <a:solidFill>
                  <a:srgbClr val="005493"/>
                </a:solidFill>
              </a:rPr>
              <a:t>Live Well. Learn Forever.</a:t>
            </a:r>
          </a:p>
        </p:txBody>
      </p:sp>
      <p:sp>
        <p:nvSpPr>
          <p:cNvPr id="9" name="TextBox 8"/>
          <p:cNvSpPr txBox="1"/>
          <p:nvPr/>
        </p:nvSpPr>
        <p:spPr>
          <a:xfrm>
            <a:off x="1555357" y="1254457"/>
            <a:ext cx="9458633" cy="1938992"/>
          </a:xfrm>
          <a:prstGeom prst="rect">
            <a:avLst/>
          </a:prstGeom>
          <a:noFill/>
        </p:spPr>
        <p:txBody>
          <a:bodyPr wrap="square" rtlCol="0">
            <a:spAutoFit/>
          </a:bodyPr>
          <a:lstStyle/>
          <a:p>
            <a:pPr>
              <a:buClr>
                <a:srgbClr val="005493"/>
              </a:buClr>
              <a:buSzPct val="90000"/>
            </a:pPr>
            <a:r>
              <a:rPr lang="en-US" sz="2400" dirty="0">
                <a:solidFill>
                  <a:srgbClr val="005493"/>
                </a:solidFill>
                <a:latin typeface="+mj-lt"/>
              </a:rPr>
              <a:t>Lifelong Learning for Those Age 50 and Better</a:t>
            </a:r>
          </a:p>
          <a:p>
            <a:pPr marL="800100" lvl="1" indent="-342900">
              <a:buClr>
                <a:srgbClr val="005493"/>
              </a:buClr>
              <a:buSzPct val="90000"/>
              <a:buFont typeface="Wingdings" pitchFamily="2" charset="2"/>
              <a:buChar char="§"/>
            </a:pPr>
            <a:r>
              <a:rPr lang="en-US" sz="2400" dirty="0">
                <a:solidFill>
                  <a:schemeClr val="tx2">
                    <a:lumMod val="75000"/>
                  </a:schemeClr>
                </a:solidFill>
              </a:rPr>
              <a:t>High volume, high novelty programs</a:t>
            </a:r>
          </a:p>
          <a:p>
            <a:pPr marL="800100" lvl="1" indent="-342900">
              <a:buClr>
                <a:srgbClr val="005493"/>
              </a:buClr>
              <a:buSzPct val="90000"/>
              <a:buFont typeface="Wingdings" pitchFamily="2" charset="2"/>
              <a:buChar char="§"/>
            </a:pPr>
            <a:r>
              <a:rPr lang="en-US" sz="2400" dirty="0">
                <a:solidFill>
                  <a:schemeClr val="tx2">
                    <a:lumMod val="75000"/>
                  </a:schemeClr>
                </a:solidFill>
              </a:rPr>
              <a:t>Member association</a:t>
            </a:r>
          </a:p>
          <a:p>
            <a:pPr marL="800100" lvl="1" indent="-342900">
              <a:buClr>
                <a:srgbClr val="005493"/>
              </a:buClr>
              <a:buSzPct val="90000"/>
              <a:buFont typeface="Wingdings" pitchFamily="2" charset="2"/>
              <a:buChar char="§"/>
            </a:pPr>
            <a:r>
              <a:rPr lang="en-US" sz="2400" dirty="0">
                <a:solidFill>
                  <a:schemeClr val="tx2">
                    <a:lumMod val="75000"/>
                  </a:schemeClr>
                </a:solidFill>
              </a:rPr>
              <a:t>Volunteer organization </a:t>
            </a:r>
          </a:p>
          <a:p>
            <a:pPr marL="800100" lvl="1" indent="-342900">
              <a:buClr>
                <a:srgbClr val="005493"/>
              </a:buClr>
              <a:buSzPct val="90000"/>
              <a:buFont typeface="Wingdings" pitchFamily="2" charset="2"/>
              <a:buChar char="§"/>
            </a:pPr>
            <a:r>
              <a:rPr lang="en-US" sz="2400" dirty="0">
                <a:solidFill>
                  <a:schemeClr val="tx2">
                    <a:lumMod val="75000"/>
                  </a:schemeClr>
                </a:solidFill>
              </a:rPr>
              <a:t>Fundraising entity </a:t>
            </a:r>
            <a:endParaRPr kumimoji="0" lang="en-US" sz="2400" b="1" i="0" u="none" strike="noStrike" kern="1200" cap="none" spc="0" normalizeH="0" baseline="0" noProof="0" dirty="0">
              <a:ln>
                <a:noFill/>
              </a:ln>
              <a:solidFill>
                <a:schemeClr val="tx2">
                  <a:lumMod val="75000"/>
                </a:schemeClr>
              </a:solidFill>
              <a:effectLst/>
              <a:uLnTx/>
              <a:uFillTx/>
            </a:endParaRPr>
          </a:p>
        </p:txBody>
      </p:sp>
      <p:sp>
        <p:nvSpPr>
          <p:cNvPr id="10" name="TextBox 9"/>
          <p:cNvSpPr txBox="1"/>
          <p:nvPr/>
        </p:nvSpPr>
        <p:spPr>
          <a:xfrm>
            <a:off x="8843963" y="2071688"/>
            <a:ext cx="2800350" cy="290036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panose="020B0604020202020204"/>
              <a:ea typeface="+mn-ea"/>
              <a:cs typeface="+mn-cs"/>
            </a:endParaRPr>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048339" y="6511713"/>
            <a:ext cx="4023360" cy="3017520"/>
          </a:xfrm>
          <a:prstGeom prst="rect">
            <a:avLst/>
          </a:prstGeom>
        </p:spPr>
      </p:pic>
      <p:sp>
        <p:nvSpPr>
          <p:cNvPr id="3" name="TextBox 2">
            <a:extLst>
              <a:ext uri="{FF2B5EF4-FFF2-40B4-BE49-F238E27FC236}">
                <a16:creationId xmlns:a16="http://schemas.microsoft.com/office/drawing/2014/main" id="{241C777F-BB49-4F4D-A38B-7B1B18D20799}"/>
              </a:ext>
            </a:extLst>
          </p:cNvPr>
          <p:cNvSpPr txBox="1"/>
          <p:nvPr/>
        </p:nvSpPr>
        <p:spPr>
          <a:xfrm>
            <a:off x="1555357" y="3232299"/>
            <a:ext cx="7629833" cy="2585323"/>
          </a:xfrm>
          <a:prstGeom prst="rect">
            <a:avLst/>
          </a:prstGeom>
          <a:noFill/>
        </p:spPr>
        <p:txBody>
          <a:bodyPr wrap="square" rtlCol="0">
            <a:spAutoFit/>
          </a:bodyPr>
          <a:lstStyle/>
          <a:p>
            <a:pPr lvl="0">
              <a:buClr>
                <a:srgbClr val="005493"/>
              </a:buClr>
              <a:buSzPct val="90000"/>
              <a:defRPr/>
            </a:pPr>
            <a:r>
              <a:rPr lang="en-US" sz="2400" dirty="0">
                <a:solidFill>
                  <a:srgbClr val="005493"/>
                </a:solidFill>
                <a:latin typeface="+mj-lt"/>
              </a:rPr>
              <a:t>Future Plans</a:t>
            </a:r>
          </a:p>
          <a:p>
            <a:pPr marL="800100" lvl="1" indent="-342900">
              <a:buClr>
                <a:srgbClr val="005493"/>
              </a:buClr>
              <a:buSzPct val="90000"/>
              <a:buFont typeface="Wingdings" pitchFamily="2" charset="2"/>
              <a:buChar char="§"/>
            </a:pPr>
            <a:r>
              <a:rPr lang="en-US" sz="2400" dirty="0">
                <a:solidFill>
                  <a:schemeClr val="tx2">
                    <a:lumMod val="75000"/>
                  </a:schemeClr>
                </a:solidFill>
              </a:rPr>
              <a:t>Maintain bellwether status in national network</a:t>
            </a:r>
          </a:p>
          <a:p>
            <a:pPr marL="800100" lvl="1" indent="-342900">
              <a:buClr>
                <a:srgbClr val="005493"/>
              </a:buClr>
              <a:buSzPct val="90000"/>
              <a:buFont typeface="Wingdings" pitchFamily="2" charset="2"/>
              <a:buChar char="§"/>
              <a:defRPr/>
            </a:pPr>
            <a:r>
              <a:rPr lang="en-US" sz="2400" dirty="0">
                <a:solidFill>
                  <a:schemeClr val="tx2">
                    <a:lumMod val="75000"/>
                  </a:schemeClr>
                </a:solidFill>
              </a:rPr>
              <a:t>Innovate | implement opportunities for UNF students</a:t>
            </a:r>
          </a:p>
          <a:p>
            <a:pPr marL="800100" lvl="1" indent="-342900">
              <a:buClr>
                <a:srgbClr val="005493"/>
              </a:buClr>
              <a:buSzPct val="90000"/>
              <a:buFont typeface="Wingdings" pitchFamily="2" charset="2"/>
              <a:buChar char="§"/>
              <a:defRPr/>
            </a:pPr>
            <a:r>
              <a:rPr lang="en-US" sz="2400" dirty="0">
                <a:solidFill>
                  <a:schemeClr val="tx2">
                    <a:lumMod val="75000"/>
                  </a:schemeClr>
                </a:solidFill>
              </a:rPr>
              <a:t>Enhance volunteer leadership development  </a:t>
            </a:r>
          </a:p>
          <a:p>
            <a:pPr marL="800100" lvl="1" indent="-342900">
              <a:buClr>
                <a:srgbClr val="005493"/>
              </a:buClr>
              <a:buSzPct val="90000"/>
              <a:buFont typeface="Wingdings" pitchFamily="2" charset="2"/>
              <a:buChar char="§"/>
              <a:defRPr/>
            </a:pPr>
            <a:r>
              <a:rPr lang="en-US" sz="2400" dirty="0">
                <a:solidFill>
                  <a:schemeClr val="tx2">
                    <a:lumMod val="75000"/>
                  </a:schemeClr>
                </a:solidFill>
              </a:rPr>
              <a:t>Prepare for Gen X, Y &amp; Z members</a:t>
            </a:r>
          </a:p>
          <a:p>
            <a:endParaRPr lang="en-US" dirty="0"/>
          </a:p>
        </p:txBody>
      </p:sp>
    </p:spTree>
    <p:extLst>
      <p:ext uri="{BB962C8B-B14F-4D97-AF65-F5344CB8AC3E}">
        <p14:creationId xmlns:p14="http://schemas.microsoft.com/office/powerpoint/2010/main" val="1387375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p:tgtEl>
                                          <p:spTgt spid="9"/>
                                        </p:tgtEl>
                                        <p:attrNameLst>
                                          <p:attrName>ppt_y</p:attrName>
                                        </p:attrNameLst>
                                      </p:cBhvr>
                                      <p:tavLst>
                                        <p:tav tm="0">
                                          <p:val>
                                            <p:strVal val="#ppt_y+#ppt_h*1.125000"/>
                                          </p:val>
                                        </p:tav>
                                        <p:tav tm="100000">
                                          <p:val>
                                            <p:strVal val="#ppt_y"/>
                                          </p:val>
                                        </p:tav>
                                      </p:tavLst>
                                    </p:anim>
                                    <p:animEffect transition="in" filter="wipe(up)">
                                      <p:cBhvr>
                                        <p:cTn id="8" dur="500"/>
                                        <p:tgtEl>
                                          <p:spTgt spid="9"/>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p:tgtEl>
                                          <p:spTgt spid="3"/>
                                        </p:tgtEl>
                                        <p:attrNameLst>
                                          <p:attrName>ppt_y</p:attrName>
                                        </p:attrNameLst>
                                      </p:cBhvr>
                                      <p:tavLst>
                                        <p:tav tm="0">
                                          <p:val>
                                            <p:strVal val="#ppt_y+#ppt_h*1.125000"/>
                                          </p:val>
                                        </p:tav>
                                        <p:tav tm="100000">
                                          <p:val>
                                            <p:strVal val="#ppt_y"/>
                                          </p:val>
                                        </p:tav>
                                      </p:tavLst>
                                    </p:anim>
                                    <p:animEffect transition="in" filter="wipe(up)">
                                      <p:cBhvr>
                                        <p:cTn id="1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3"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514949"/>
      </a:dk2>
      <a:lt2>
        <a:srgbClr val="E1E1DB"/>
      </a:lt2>
      <a:accent1>
        <a:srgbClr val="9DBFBE"/>
      </a:accent1>
      <a:accent2>
        <a:srgbClr val="DB8631"/>
      </a:accent2>
      <a:accent3>
        <a:srgbClr val="E3CC5A"/>
      </a:accent3>
      <a:accent4>
        <a:srgbClr val="ACADA8"/>
      </a:accent4>
      <a:accent5>
        <a:srgbClr val="927C61"/>
      </a:accent5>
      <a:accent6>
        <a:srgbClr val="B3B435"/>
      </a:accent6>
      <a:hlink>
        <a:srgbClr val="0000FF"/>
      </a:hlink>
      <a:folHlink>
        <a:srgbClr val="800080"/>
      </a:folHlink>
    </a:clrScheme>
    <a:fontScheme name="Wood Type">
      <a:majorFont>
        <a:latin typeface="Arial Black" panose="020B0A04020102020204"/>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panose="020B0604020202020204"/>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BE1B6DD8-9976-4550-A6F4-B2DD4EA939D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Wood Type</Template>
  <TotalTime>21252</TotalTime>
  <Words>1499</Words>
  <Application>Microsoft Macintosh PowerPoint</Application>
  <PresentationFormat>Widescreen</PresentationFormat>
  <Paragraphs>211</Paragraphs>
  <Slides>17</Slides>
  <Notes>17</Notes>
  <HiddenSlides>0</HiddenSlides>
  <MMClips>1</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17</vt:i4>
      </vt:variant>
    </vt:vector>
  </HeadingPairs>
  <TitlesOfParts>
    <vt:vector size="25" baseType="lpstr">
      <vt:lpstr>Arial</vt:lpstr>
      <vt:lpstr>Arial Black</vt:lpstr>
      <vt:lpstr>Calibri</vt:lpstr>
      <vt:lpstr>Calibri Light</vt:lpstr>
      <vt:lpstr>System Font Regular</vt:lpstr>
      <vt:lpstr>Wingdings</vt:lpstr>
      <vt:lpstr>Wood Type</vt:lpstr>
      <vt:lpstr>Custom Design</vt:lpstr>
      <vt:lpstr>PowerPoint Presentation</vt:lpstr>
      <vt:lpstr>Who We Are</vt:lpstr>
      <vt:lpstr>Strategic Framework</vt:lpstr>
      <vt:lpstr>Unparalleled Workforce       Development</vt:lpstr>
      <vt:lpstr>Innovate DCE</vt:lpstr>
      <vt:lpstr>Your schedule. Your budget.         Your future… today!</vt:lpstr>
      <vt:lpstr>Take a class for the fun of it!  </vt:lpstr>
      <vt:lpstr>Be Prepared!</vt:lpstr>
      <vt:lpstr>Live Well. Learn Forever.</vt:lpstr>
      <vt:lpstr>e-Communication Social Networking </vt:lpstr>
      <vt:lpstr>Digital Marketing Video Campaign</vt:lpstr>
      <vt:lpstr>e-Communication Professional Development </vt:lpstr>
      <vt:lpstr>Print Communication Professional Development Flyers  </vt:lpstr>
      <vt:lpstr>Program Webpages</vt:lpstr>
      <vt:lpstr>Our Financial Health</vt:lpstr>
      <vt:lpstr>Where We’ve Been. Where We’re Going.</vt:lpstr>
      <vt:lpstr>Questions  Discussion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Bailey, Terri</cp:lastModifiedBy>
  <cp:revision>186</cp:revision>
  <cp:lastPrinted>2019-11-21T15:12:08Z</cp:lastPrinted>
  <dcterms:created xsi:type="dcterms:W3CDTF">2017-09-21T16:06:50Z</dcterms:created>
  <dcterms:modified xsi:type="dcterms:W3CDTF">2019-11-21T19:34:48Z</dcterms:modified>
</cp:coreProperties>
</file>

<file path=docProps/thumbnail.jpeg>
</file>